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7" r:id="rId4"/>
    <p:sldId id="261" r:id="rId5"/>
    <p:sldId id="262" r:id="rId6"/>
    <p:sldId id="271" r:id="rId7"/>
    <p:sldId id="272" r:id="rId8"/>
    <p:sldId id="259" r:id="rId9"/>
    <p:sldId id="260" r:id="rId10"/>
    <p:sldId id="275" r:id="rId11"/>
    <p:sldId id="838" r:id="rId12"/>
    <p:sldId id="264" r:id="rId13"/>
    <p:sldId id="263" r:id="rId14"/>
    <p:sldId id="266" r:id="rId15"/>
    <p:sldId id="839" r:id="rId16"/>
    <p:sldId id="274" r:id="rId17"/>
    <p:sldId id="282" r:id="rId18"/>
    <p:sldId id="285" r:id="rId19"/>
    <p:sldId id="286" r:id="rId20"/>
    <p:sldId id="333" r:id="rId21"/>
    <p:sldId id="719" r:id="rId22"/>
    <p:sldId id="716" r:id="rId23"/>
    <p:sldId id="705" r:id="rId24"/>
    <p:sldId id="720" r:id="rId25"/>
    <p:sldId id="717" r:id="rId26"/>
    <p:sldId id="830" r:id="rId27"/>
    <p:sldId id="546" r:id="rId28"/>
    <p:sldId id="548" r:id="rId29"/>
    <p:sldId id="833" r:id="rId30"/>
    <p:sldId id="834" r:id="rId31"/>
    <p:sldId id="835" r:id="rId32"/>
    <p:sldId id="313" r:id="rId33"/>
    <p:sldId id="321" r:id="rId34"/>
    <p:sldId id="314" r:id="rId35"/>
    <p:sldId id="320" r:id="rId36"/>
    <p:sldId id="315" r:id="rId37"/>
    <p:sldId id="316" r:id="rId38"/>
    <p:sldId id="840" r:id="rId39"/>
    <p:sldId id="330" r:id="rId40"/>
    <p:sldId id="841" r:id="rId41"/>
    <p:sldId id="842" r:id="rId42"/>
    <p:sldId id="317" r:id="rId43"/>
    <p:sldId id="843" r:id="rId44"/>
    <p:sldId id="331" r:id="rId45"/>
    <p:sldId id="265" r:id="rId46"/>
    <p:sldId id="309" r:id="rId47"/>
    <p:sldId id="310" r:id="rId48"/>
    <p:sldId id="312" r:id="rId49"/>
    <p:sldId id="844"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75817" autoAdjust="0"/>
  </p:normalViewPr>
  <p:slideViewPr>
    <p:cSldViewPr snapToGrid="0">
      <p:cViewPr>
        <p:scale>
          <a:sx n="96" d="100"/>
          <a:sy n="96" d="100"/>
        </p:scale>
        <p:origin x="421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rboza-salerno.1\Documents\statistics-for-social-justice\stats-for-social-justice\slides\lca\conditional_response_plo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0" normalizeH="0" baseline="0">
                <a:solidFill>
                  <a:schemeClr val="dk1">
                    <a:lumMod val="50000"/>
                    <a:lumOff val="50000"/>
                  </a:schemeClr>
                </a:solidFill>
                <a:latin typeface="+mj-lt"/>
                <a:ea typeface="+mj-ea"/>
                <a:cs typeface="+mj-cs"/>
              </a:defRPr>
            </a:pPr>
            <a:r>
              <a:rPr lang="en-US" sz="1800"/>
              <a:t>Elbow Plot of ACEs Latent Classes</a:t>
            </a:r>
          </a:p>
        </c:rich>
      </c:tx>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cked"/>
        <c:varyColors val="0"/>
        <c:ser>
          <c:idx val="0"/>
          <c:order val="0"/>
          <c:spPr>
            <a:ln w="22225" cap="rnd">
              <a:solidFill>
                <a:schemeClr val="accent1"/>
              </a:solidFill>
              <a:round/>
            </a:ln>
            <a:effectLst/>
          </c:spPr>
          <c:marker>
            <c:symbol val="none"/>
          </c:marker>
          <c:dLbls>
            <c:delete val="1"/>
          </c:dLbls>
          <c:cat>
            <c:strRef>
              <c:f>Sheet4!$B$2:$B$7</c:f>
              <c:strCache>
                <c:ptCount val="6"/>
                <c:pt idx="0">
                  <c:v>1-C</c:v>
                </c:pt>
                <c:pt idx="1">
                  <c:v>2-C</c:v>
                </c:pt>
                <c:pt idx="2">
                  <c:v>3-C</c:v>
                </c:pt>
                <c:pt idx="3">
                  <c:v>4-C</c:v>
                </c:pt>
                <c:pt idx="4">
                  <c:v>5-C</c:v>
                </c:pt>
                <c:pt idx="5">
                  <c:v>6-C</c:v>
                </c:pt>
              </c:strCache>
            </c:strRef>
          </c:cat>
          <c:val>
            <c:numRef>
              <c:f>Sheet4!$C$2:$C$7</c:f>
              <c:numCache>
                <c:formatCode>General</c:formatCode>
                <c:ptCount val="6"/>
                <c:pt idx="0">
                  <c:v>136006.984</c:v>
                </c:pt>
                <c:pt idx="1">
                  <c:v>116337.338</c:v>
                </c:pt>
                <c:pt idx="2">
                  <c:v>115570.81299999999</c:v>
                </c:pt>
                <c:pt idx="3">
                  <c:v>115412.46</c:v>
                </c:pt>
                <c:pt idx="4">
                  <c:v>115402.18</c:v>
                </c:pt>
                <c:pt idx="5">
                  <c:v>115414.47500000001</c:v>
                </c:pt>
              </c:numCache>
            </c:numRef>
          </c:val>
          <c:smooth val="0"/>
          <c:extLst>
            <c:ext xmlns:c16="http://schemas.microsoft.com/office/drawing/2014/chart" uri="{C3380CC4-5D6E-409C-BE32-E72D297353CC}">
              <c16:uniqueId val="{00000000-9BAE-49C2-A0F1-0AF01F15350E}"/>
            </c:ext>
          </c:extLst>
        </c:ser>
        <c:dLbls>
          <c:dLblPos val="ctr"/>
          <c:showLegendKey val="0"/>
          <c:showVal val="1"/>
          <c:showCatName val="0"/>
          <c:showSerName val="0"/>
          <c:showPercent val="0"/>
          <c:showBubbleSize val="0"/>
        </c:dLbls>
        <c:smooth val="0"/>
        <c:axId val="2138566911"/>
        <c:axId val="2138566079"/>
      </c:lineChart>
      <c:catAx>
        <c:axId val="2138566911"/>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2138566079"/>
        <c:crosses val="autoZero"/>
        <c:auto val="1"/>
        <c:lblAlgn val="ctr"/>
        <c:lblOffset val="100"/>
        <c:noMultiLvlLbl val="0"/>
      </c:catAx>
      <c:valAx>
        <c:axId val="2138566079"/>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213856691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Conditional Response Probabilities for the 5-Class LCA of Adverse Childhood Experiences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394221163088945E-2"/>
          <c:y val="0.27542549593554011"/>
          <c:w val="0.92110864959719607"/>
          <c:h val="0.54926209913723734"/>
        </c:manualLayout>
      </c:layout>
      <c:lineChart>
        <c:grouping val="standard"/>
        <c:varyColors val="0"/>
        <c:ser>
          <c:idx val="0"/>
          <c:order val="0"/>
          <c:tx>
            <c:strRef>
              <c:f>'Model_Fit_Statistics__with_Log-'!$K$11</c:f>
              <c:strCache>
                <c:ptCount val="1"/>
                <c:pt idx="0">
                  <c:v>Class 1</c:v>
                </c:pt>
              </c:strCache>
            </c:strRef>
          </c:tx>
          <c:spPr>
            <a:ln w="15875" cap="rnd">
              <a:solidFill>
                <a:srgbClr val="00B0F0"/>
              </a:solidFill>
              <a:round/>
            </a:ln>
            <a:effectLst/>
          </c:spPr>
          <c:marker>
            <c:symbol val="none"/>
          </c:marker>
          <c:cat>
            <c:strRef>
              <c:f>'Model_Fit_Statistics__with_Log-'!$J$12:$J$17</c:f>
              <c:strCache>
                <c:ptCount val="6"/>
                <c:pt idx="0">
                  <c:v>Death of Parent</c:v>
                </c:pt>
                <c:pt idx="1">
                  <c:v>Jail or Incarceration</c:v>
                </c:pt>
                <c:pt idx="2">
                  <c:v>Domestic Violence</c:v>
                </c:pt>
                <c:pt idx="3">
                  <c:v>Neighborhood Violence</c:v>
                </c:pt>
                <c:pt idx="4">
                  <c:v>Mental Health</c:v>
                </c:pt>
                <c:pt idx="5">
                  <c:v>Drug Use</c:v>
                </c:pt>
              </c:strCache>
            </c:strRef>
          </c:cat>
          <c:val>
            <c:numRef>
              <c:f>'Model_Fit_Statistics__with_Log-'!$K$12:$K$17</c:f>
              <c:numCache>
                <c:formatCode>General</c:formatCode>
                <c:ptCount val="6"/>
                <c:pt idx="0">
                  <c:v>1.7000000000000001E-2</c:v>
                </c:pt>
                <c:pt idx="1">
                  <c:v>1.2E-2</c:v>
                </c:pt>
                <c:pt idx="2">
                  <c:v>4.0000000000000001E-3</c:v>
                </c:pt>
                <c:pt idx="3">
                  <c:v>5.0000000000000001E-3</c:v>
                </c:pt>
                <c:pt idx="4">
                  <c:v>3.5000000000000003E-2</c:v>
                </c:pt>
                <c:pt idx="5">
                  <c:v>0.02</c:v>
                </c:pt>
              </c:numCache>
            </c:numRef>
          </c:val>
          <c:smooth val="0"/>
          <c:extLst>
            <c:ext xmlns:c16="http://schemas.microsoft.com/office/drawing/2014/chart" uri="{C3380CC4-5D6E-409C-BE32-E72D297353CC}">
              <c16:uniqueId val="{00000000-ED1C-4E35-B3AB-9A90E62A96EA}"/>
            </c:ext>
          </c:extLst>
        </c:ser>
        <c:ser>
          <c:idx val="1"/>
          <c:order val="1"/>
          <c:tx>
            <c:strRef>
              <c:f>'Model_Fit_Statistics__with_Log-'!$L$11</c:f>
              <c:strCache>
                <c:ptCount val="1"/>
                <c:pt idx="0">
                  <c:v>Class 2</c:v>
                </c:pt>
              </c:strCache>
            </c:strRef>
          </c:tx>
          <c:spPr>
            <a:ln w="15875" cap="rnd">
              <a:solidFill>
                <a:schemeClr val="tx1">
                  <a:lumMod val="50000"/>
                  <a:lumOff val="50000"/>
                </a:schemeClr>
              </a:solidFill>
              <a:prstDash val="dashDot"/>
              <a:round/>
            </a:ln>
            <a:effectLst/>
          </c:spPr>
          <c:marker>
            <c:symbol val="none"/>
          </c:marker>
          <c:val>
            <c:numRef>
              <c:f>'Model_Fit_Statistics__with_Log-'!$L$12:$L$17</c:f>
              <c:numCache>
                <c:formatCode>General</c:formatCode>
                <c:ptCount val="6"/>
                <c:pt idx="0">
                  <c:v>0.115</c:v>
                </c:pt>
                <c:pt idx="1">
                  <c:v>0.23899999999999999</c:v>
                </c:pt>
                <c:pt idx="2">
                  <c:v>0.105</c:v>
                </c:pt>
                <c:pt idx="3">
                  <c:v>6.2E-2</c:v>
                </c:pt>
                <c:pt idx="4">
                  <c:v>0.83799999999999997</c:v>
                </c:pt>
                <c:pt idx="5">
                  <c:v>0.92400000000000004</c:v>
                </c:pt>
              </c:numCache>
            </c:numRef>
          </c:val>
          <c:smooth val="0"/>
          <c:extLst>
            <c:ext xmlns:c16="http://schemas.microsoft.com/office/drawing/2014/chart" uri="{C3380CC4-5D6E-409C-BE32-E72D297353CC}">
              <c16:uniqueId val="{00000001-ED1C-4E35-B3AB-9A90E62A96EA}"/>
            </c:ext>
          </c:extLst>
        </c:ser>
        <c:ser>
          <c:idx val="2"/>
          <c:order val="2"/>
          <c:tx>
            <c:strRef>
              <c:f>'Model_Fit_Statistics__with_Log-'!$M$11</c:f>
              <c:strCache>
                <c:ptCount val="1"/>
                <c:pt idx="0">
                  <c:v>Class 3</c:v>
                </c:pt>
              </c:strCache>
            </c:strRef>
          </c:tx>
          <c:spPr>
            <a:ln w="15875" cap="rnd">
              <a:solidFill>
                <a:srgbClr val="FF0000"/>
              </a:solidFill>
              <a:prstDash val="dash"/>
              <a:round/>
            </a:ln>
            <a:effectLst/>
          </c:spPr>
          <c:marker>
            <c:symbol val="none"/>
          </c:marker>
          <c:val>
            <c:numRef>
              <c:f>'Model_Fit_Statistics__with_Log-'!$M$12:$M$17</c:f>
              <c:numCache>
                <c:formatCode>General</c:formatCode>
                <c:ptCount val="6"/>
                <c:pt idx="0">
                  <c:v>0.14699999999999999</c:v>
                </c:pt>
                <c:pt idx="1">
                  <c:v>0.78300000000000003</c:v>
                </c:pt>
                <c:pt idx="2">
                  <c:v>0.89100000000000001</c:v>
                </c:pt>
                <c:pt idx="3">
                  <c:v>0.63200000000000001</c:v>
                </c:pt>
                <c:pt idx="4">
                  <c:v>0.71699999999999997</c:v>
                </c:pt>
                <c:pt idx="5">
                  <c:v>0.91400000000000003</c:v>
                </c:pt>
              </c:numCache>
            </c:numRef>
          </c:val>
          <c:smooth val="0"/>
          <c:extLst>
            <c:ext xmlns:c16="http://schemas.microsoft.com/office/drawing/2014/chart" uri="{C3380CC4-5D6E-409C-BE32-E72D297353CC}">
              <c16:uniqueId val="{00000002-ED1C-4E35-B3AB-9A90E62A96EA}"/>
            </c:ext>
          </c:extLst>
        </c:ser>
        <c:ser>
          <c:idx val="3"/>
          <c:order val="3"/>
          <c:tx>
            <c:strRef>
              <c:f>'Model_Fit_Statistics__with_Log-'!$N$11</c:f>
              <c:strCache>
                <c:ptCount val="1"/>
                <c:pt idx="0">
                  <c:v>Class 4</c:v>
                </c:pt>
              </c:strCache>
            </c:strRef>
          </c:tx>
          <c:spPr>
            <a:ln w="15875" cap="rnd">
              <a:solidFill>
                <a:srgbClr val="00B050"/>
              </a:solidFill>
              <a:prstDash val="dashDot"/>
              <a:round/>
            </a:ln>
            <a:effectLst/>
          </c:spPr>
          <c:marker>
            <c:symbol val="none"/>
          </c:marker>
          <c:val>
            <c:numRef>
              <c:f>'Model_Fit_Statistics__with_Log-'!$N$12:$N$17</c:f>
              <c:numCache>
                <c:formatCode>General</c:formatCode>
                <c:ptCount val="6"/>
                <c:pt idx="0">
                  <c:v>0.115</c:v>
                </c:pt>
                <c:pt idx="1">
                  <c:v>0.59699999999999998</c:v>
                </c:pt>
                <c:pt idx="2">
                  <c:v>0.24399999999999999</c:v>
                </c:pt>
                <c:pt idx="3">
                  <c:v>5.6000000000000001E-2</c:v>
                </c:pt>
                <c:pt idx="4">
                  <c:v>0</c:v>
                </c:pt>
                <c:pt idx="5">
                  <c:v>0.56899999999999995</c:v>
                </c:pt>
              </c:numCache>
            </c:numRef>
          </c:val>
          <c:smooth val="0"/>
          <c:extLst>
            <c:ext xmlns:c16="http://schemas.microsoft.com/office/drawing/2014/chart" uri="{C3380CC4-5D6E-409C-BE32-E72D297353CC}">
              <c16:uniqueId val="{00000003-ED1C-4E35-B3AB-9A90E62A96EA}"/>
            </c:ext>
          </c:extLst>
        </c:ser>
        <c:ser>
          <c:idx val="4"/>
          <c:order val="4"/>
          <c:tx>
            <c:strRef>
              <c:f>'Model_Fit_Statistics__with_Log-'!$O$11</c:f>
              <c:strCache>
                <c:ptCount val="1"/>
                <c:pt idx="0">
                  <c:v>Class 5</c:v>
                </c:pt>
              </c:strCache>
            </c:strRef>
          </c:tx>
          <c:spPr>
            <a:ln w="15875" cap="rnd">
              <a:solidFill>
                <a:schemeClr val="bg1">
                  <a:lumMod val="85000"/>
                </a:schemeClr>
              </a:solidFill>
              <a:prstDash val="dash"/>
              <a:round/>
            </a:ln>
            <a:effectLst/>
          </c:spPr>
          <c:marker>
            <c:symbol val="none"/>
          </c:marker>
          <c:val>
            <c:numRef>
              <c:f>'Model_Fit_Statistics__with_Log-'!$O$12:$O$17</c:f>
              <c:numCache>
                <c:formatCode>General</c:formatCode>
                <c:ptCount val="6"/>
                <c:pt idx="0">
                  <c:v>8.5999999999999993E-2</c:v>
                </c:pt>
                <c:pt idx="1">
                  <c:v>0.14000000000000001</c:v>
                </c:pt>
                <c:pt idx="2">
                  <c:v>0.24199999999999999</c:v>
                </c:pt>
                <c:pt idx="3">
                  <c:v>0.23599999999999999</c:v>
                </c:pt>
                <c:pt idx="4">
                  <c:v>0.313</c:v>
                </c:pt>
                <c:pt idx="5">
                  <c:v>0.21099999999999999</c:v>
                </c:pt>
              </c:numCache>
            </c:numRef>
          </c:val>
          <c:smooth val="0"/>
          <c:extLst>
            <c:ext xmlns:c16="http://schemas.microsoft.com/office/drawing/2014/chart" uri="{C3380CC4-5D6E-409C-BE32-E72D297353CC}">
              <c16:uniqueId val="{00000004-ED1C-4E35-B3AB-9A90E62A96EA}"/>
            </c:ext>
          </c:extLst>
        </c:ser>
        <c:ser>
          <c:idx val="5"/>
          <c:order val="5"/>
          <c:tx>
            <c:strRef>
              <c:f>'Model_Fit_Statistics__with_Log-'!$P$11</c:f>
              <c:strCache>
                <c:ptCount val="1"/>
                <c:pt idx="0">
                  <c:v>High</c:v>
                </c:pt>
              </c:strCache>
            </c:strRef>
          </c:tx>
          <c:spPr>
            <a:ln w="28575" cap="rnd">
              <a:solidFill>
                <a:srgbClr val="2519BD"/>
              </a:solidFill>
              <a:round/>
            </a:ln>
            <a:effectLst/>
          </c:spPr>
          <c:marker>
            <c:symbol val="none"/>
          </c:marker>
          <c:val>
            <c:numRef>
              <c:f>'Model_Fit_Statistics__with_Log-'!$P$12:$P$17</c:f>
              <c:numCache>
                <c:formatCode>General</c:formatCode>
                <c:ptCount val="6"/>
                <c:pt idx="0">
                  <c:v>0.8</c:v>
                </c:pt>
                <c:pt idx="1">
                  <c:v>0.8</c:v>
                </c:pt>
                <c:pt idx="2">
                  <c:v>0.8</c:v>
                </c:pt>
                <c:pt idx="3">
                  <c:v>0.8</c:v>
                </c:pt>
                <c:pt idx="4">
                  <c:v>0.8</c:v>
                </c:pt>
                <c:pt idx="5">
                  <c:v>0.8</c:v>
                </c:pt>
              </c:numCache>
            </c:numRef>
          </c:val>
          <c:smooth val="0"/>
          <c:extLst>
            <c:ext xmlns:c16="http://schemas.microsoft.com/office/drawing/2014/chart" uri="{C3380CC4-5D6E-409C-BE32-E72D297353CC}">
              <c16:uniqueId val="{00000005-ED1C-4E35-B3AB-9A90E62A96EA}"/>
            </c:ext>
          </c:extLst>
        </c:ser>
        <c:ser>
          <c:idx val="6"/>
          <c:order val="6"/>
          <c:tx>
            <c:strRef>
              <c:f>'Model_Fit_Statistics__with_Log-'!$Q$11</c:f>
              <c:strCache>
                <c:ptCount val="1"/>
                <c:pt idx="0">
                  <c:v>Low</c:v>
                </c:pt>
              </c:strCache>
            </c:strRef>
          </c:tx>
          <c:spPr>
            <a:ln w="28575" cap="rnd">
              <a:solidFill>
                <a:srgbClr val="7030A0"/>
              </a:solidFill>
              <a:round/>
            </a:ln>
            <a:effectLst/>
          </c:spPr>
          <c:marker>
            <c:symbol val="none"/>
          </c:marker>
          <c:val>
            <c:numRef>
              <c:f>'Model_Fit_Statistics__with_Log-'!$Q$12:$Q$17</c:f>
              <c:numCache>
                <c:formatCode>General</c:formatCode>
                <c:ptCount val="6"/>
                <c:pt idx="0">
                  <c:v>0.2</c:v>
                </c:pt>
                <c:pt idx="1">
                  <c:v>0.2</c:v>
                </c:pt>
                <c:pt idx="2">
                  <c:v>0.2</c:v>
                </c:pt>
                <c:pt idx="3">
                  <c:v>0.2</c:v>
                </c:pt>
                <c:pt idx="4">
                  <c:v>0.2</c:v>
                </c:pt>
                <c:pt idx="5">
                  <c:v>0.2</c:v>
                </c:pt>
              </c:numCache>
            </c:numRef>
          </c:val>
          <c:smooth val="0"/>
          <c:extLst>
            <c:ext xmlns:c16="http://schemas.microsoft.com/office/drawing/2014/chart" uri="{C3380CC4-5D6E-409C-BE32-E72D297353CC}">
              <c16:uniqueId val="{00000006-ED1C-4E35-B3AB-9A90E62A96EA}"/>
            </c:ext>
          </c:extLst>
        </c:ser>
        <c:dLbls>
          <c:showLegendKey val="0"/>
          <c:showVal val="0"/>
          <c:showCatName val="0"/>
          <c:showSerName val="0"/>
          <c:showPercent val="0"/>
          <c:showBubbleSize val="0"/>
        </c:dLbls>
        <c:smooth val="0"/>
        <c:axId val="1796609920"/>
        <c:axId val="1796612800"/>
      </c:lineChart>
      <c:catAx>
        <c:axId val="179660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6612800"/>
        <c:crosses val="autoZero"/>
        <c:auto val="1"/>
        <c:lblAlgn val="ctr"/>
        <c:lblOffset val="100"/>
        <c:noMultiLvlLbl val="0"/>
      </c:catAx>
      <c:valAx>
        <c:axId val="1796612800"/>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6609920"/>
        <c:crosses val="autoZero"/>
        <c:crossBetween val="between"/>
        <c:majorUnit val="0.1"/>
      </c:valAx>
      <c:spPr>
        <a:noFill/>
        <a:ln>
          <a:noFill/>
        </a:ln>
        <a:effectLst/>
      </c:spPr>
    </c:plotArea>
    <c:legend>
      <c:legendPos val="t"/>
      <c:layout>
        <c:manualLayout>
          <c:xMode val="edge"/>
          <c:yMode val="edge"/>
          <c:x val="7.2369567821499461E-2"/>
          <c:y val="0.17468869484091146"/>
          <c:w val="0.83260987654904151"/>
          <c:h val="9.03172215890526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pn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pn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9E8F0-415C-47F7-9A48-6D679934E008}"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9A31EBAC-B477-4758-BD88-018D6252BEFF}">
      <dgm:prSet/>
      <dgm:spPr/>
      <dgm:t>
        <a:bodyPr/>
        <a:lstStyle/>
        <a:p>
          <a:r>
            <a:rPr lang="en-US"/>
            <a:t>When is latent class analysis (LCA) model useful?</a:t>
          </a:r>
        </a:p>
      </dgm:t>
    </dgm:pt>
    <dgm:pt modelId="{42F5680B-6E7E-4D95-81DD-1CC6F0698B7D}" type="parTrans" cxnId="{B25CD193-B83D-4594-AA4C-A0B26812D69B}">
      <dgm:prSet/>
      <dgm:spPr/>
      <dgm:t>
        <a:bodyPr/>
        <a:lstStyle/>
        <a:p>
          <a:endParaRPr lang="en-US"/>
        </a:p>
      </dgm:t>
    </dgm:pt>
    <dgm:pt modelId="{CC1916CC-D045-41E2-A57F-D8AD5A9052E0}" type="sibTrans" cxnId="{B25CD193-B83D-4594-AA4C-A0B26812D69B}">
      <dgm:prSet/>
      <dgm:spPr/>
      <dgm:t>
        <a:bodyPr/>
        <a:lstStyle/>
        <a:p>
          <a:endParaRPr lang="en-US"/>
        </a:p>
      </dgm:t>
    </dgm:pt>
    <dgm:pt modelId="{1B393055-342C-4B45-BDFD-135C61125C75}">
      <dgm:prSet/>
      <dgm:spPr/>
      <dgm:t>
        <a:bodyPr/>
        <a:lstStyle/>
        <a:p>
          <a:r>
            <a:rPr lang="en-US" dirty="0"/>
            <a:t>What is the LCA model its underlying assumptions?</a:t>
          </a:r>
        </a:p>
      </dgm:t>
    </dgm:pt>
    <dgm:pt modelId="{7B192464-4726-4486-AB0A-6B3756A4470F}" type="parTrans" cxnId="{E3BD3D0B-4AD2-4A59-BDA5-3A7BEF12874E}">
      <dgm:prSet/>
      <dgm:spPr/>
      <dgm:t>
        <a:bodyPr/>
        <a:lstStyle/>
        <a:p>
          <a:endParaRPr lang="en-US"/>
        </a:p>
      </dgm:t>
    </dgm:pt>
    <dgm:pt modelId="{2C0C4B3C-0513-4C48-990E-8C4C067CD109}" type="sibTrans" cxnId="{E3BD3D0B-4AD2-4A59-BDA5-3A7BEF12874E}">
      <dgm:prSet/>
      <dgm:spPr/>
      <dgm:t>
        <a:bodyPr/>
        <a:lstStyle/>
        <a:p>
          <a:endParaRPr lang="en-US"/>
        </a:p>
      </dgm:t>
    </dgm:pt>
    <dgm:pt modelId="{15572F87-5BFC-453D-B708-F113B5F5ECC9}">
      <dgm:prSet/>
      <dgm:spPr/>
      <dgm:t>
        <a:bodyPr/>
        <a:lstStyle/>
        <a:p>
          <a:r>
            <a:rPr lang="en-US"/>
            <a:t>How to run the model via R in SPSS</a:t>
          </a:r>
        </a:p>
      </dgm:t>
    </dgm:pt>
    <dgm:pt modelId="{7D6144E0-837E-4617-9AEC-7B2996957313}" type="parTrans" cxnId="{4FCD321F-BACA-4E94-A25B-CBC5A63744DD}">
      <dgm:prSet/>
      <dgm:spPr/>
      <dgm:t>
        <a:bodyPr/>
        <a:lstStyle/>
        <a:p>
          <a:endParaRPr lang="en-US"/>
        </a:p>
      </dgm:t>
    </dgm:pt>
    <dgm:pt modelId="{713E0B8D-1A60-4663-AABD-660E6298CA86}" type="sibTrans" cxnId="{4FCD321F-BACA-4E94-A25B-CBC5A63744DD}">
      <dgm:prSet/>
      <dgm:spPr/>
      <dgm:t>
        <a:bodyPr/>
        <a:lstStyle/>
        <a:p>
          <a:endParaRPr lang="en-US"/>
        </a:p>
      </dgm:t>
    </dgm:pt>
    <dgm:pt modelId="{9AA9221E-888C-420E-9F40-C1FA0BB17B67}">
      <dgm:prSet/>
      <dgm:spPr/>
      <dgm:t>
        <a:bodyPr/>
        <a:lstStyle/>
        <a:p>
          <a:r>
            <a:rPr lang="en-US"/>
            <a:t>How are LCA parameters interpreted? </a:t>
          </a:r>
        </a:p>
      </dgm:t>
    </dgm:pt>
    <dgm:pt modelId="{B50872A5-0974-4967-A255-9FD5AAAD4738}" type="parTrans" cxnId="{ADBDB97B-351A-4245-8E76-EDED405EDCB5}">
      <dgm:prSet/>
      <dgm:spPr/>
      <dgm:t>
        <a:bodyPr/>
        <a:lstStyle/>
        <a:p>
          <a:endParaRPr lang="en-US"/>
        </a:p>
      </dgm:t>
    </dgm:pt>
    <dgm:pt modelId="{3D9E6907-ADAD-4A5E-B02B-4A8300675A69}" type="sibTrans" cxnId="{ADBDB97B-351A-4245-8E76-EDED405EDCB5}">
      <dgm:prSet/>
      <dgm:spPr/>
      <dgm:t>
        <a:bodyPr/>
        <a:lstStyle/>
        <a:p>
          <a:endParaRPr lang="en-US"/>
        </a:p>
      </dgm:t>
    </dgm:pt>
    <dgm:pt modelId="{E5661643-5F9D-4074-BC20-72019B65E25D}">
      <dgm:prSet/>
      <dgm:spPr/>
      <dgm:t>
        <a:bodyPr/>
        <a:lstStyle/>
        <a:p>
          <a:r>
            <a:rPr lang="en-US"/>
            <a:t>Incorporating covariates into the measurement model</a:t>
          </a:r>
        </a:p>
      </dgm:t>
    </dgm:pt>
    <dgm:pt modelId="{08FA8289-E90B-434E-96A6-6746404F343F}" type="parTrans" cxnId="{97506E8C-3691-4213-95E1-9BF2620AB7DD}">
      <dgm:prSet/>
      <dgm:spPr/>
      <dgm:t>
        <a:bodyPr/>
        <a:lstStyle/>
        <a:p>
          <a:endParaRPr lang="en-US"/>
        </a:p>
      </dgm:t>
    </dgm:pt>
    <dgm:pt modelId="{2D8A3808-0B4D-4E30-A74A-2931E5E15FA7}" type="sibTrans" cxnId="{97506E8C-3691-4213-95E1-9BF2620AB7DD}">
      <dgm:prSet/>
      <dgm:spPr/>
      <dgm:t>
        <a:bodyPr/>
        <a:lstStyle/>
        <a:p>
          <a:endParaRPr lang="en-US"/>
        </a:p>
      </dgm:t>
    </dgm:pt>
    <dgm:pt modelId="{C2292653-E48D-4F0F-8523-08AE39B36523}">
      <dgm:prSet/>
      <dgm:spPr/>
      <dgm:t>
        <a:bodyPr/>
        <a:lstStyle/>
        <a:p>
          <a:r>
            <a:rPr lang="en-US"/>
            <a:t>How to determine model fit?</a:t>
          </a:r>
        </a:p>
      </dgm:t>
    </dgm:pt>
    <dgm:pt modelId="{5688B05E-1181-471D-873E-DC1EEF1D159E}" type="sibTrans" cxnId="{029EC978-15F8-4411-9AE7-2A7E5989A345}">
      <dgm:prSet/>
      <dgm:spPr/>
      <dgm:t>
        <a:bodyPr/>
        <a:lstStyle/>
        <a:p>
          <a:endParaRPr lang="en-US"/>
        </a:p>
      </dgm:t>
    </dgm:pt>
    <dgm:pt modelId="{609CBFA4-8E50-4652-9057-1314D802F28B}" type="parTrans" cxnId="{029EC978-15F8-4411-9AE7-2A7E5989A345}">
      <dgm:prSet/>
      <dgm:spPr/>
      <dgm:t>
        <a:bodyPr/>
        <a:lstStyle/>
        <a:p>
          <a:endParaRPr lang="en-US"/>
        </a:p>
      </dgm:t>
    </dgm:pt>
    <dgm:pt modelId="{8804ED7C-A827-4919-956D-AE0C46E4972C}" type="pres">
      <dgm:prSet presAssocID="{B659E8F0-415C-47F7-9A48-6D679934E008}" presName="root" presStyleCnt="0">
        <dgm:presLayoutVars>
          <dgm:dir/>
          <dgm:resizeHandles val="exact"/>
        </dgm:presLayoutVars>
      </dgm:prSet>
      <dgm:spPr/>
    </dgm:pt>
    <dgm:pt modelId="{EE8860F4-4350-4F82-8CEE-709705451FBA}" type="pres">
      <dgm:prSet presAssocID="{B659E8F0-415C-47F7-9A48-6D679934E008}" presName="container" presStyleCnt="0">
        <dgm:presLayoutVars>
          <dgm:dir/>
          <dgm:resizeHandles val="exact"/>
        </dgm:presLayoutVars>
      </dgm:prSet>
      <dgm:spPr/>
    </dgm:pt>
    <dgm:pt modelId="{93D52E43-6EB5-41D9-891A-6DD2B6EFD72B}" type="pres">
      <dgm:prSet presAssocID="{9A31EBAC-B477-4758-BD88-018D6252BEFF}" presName="compNode" presStyleCnt="0"/>
      <dgm:spPr/>
    </dgm:pt>
    <dgm:pt modelId="{0B1AB875-5805-4A14-909C-48B2ACBFBF90}" type="pres">
      <dgm:prSet presAssocID="{9A31EBAC-B477-4758-BD88-018D6252BEFF}" presName="iconBgRect" presStyleLbl="bgShp" presStyleIdx="0" presStyleCnt="6"/>
      <dgm:spPr/>
    </dgm:pt>
    <dgm:pt modelId="{E4A6241C-ABE0-46F7-8D56-E0671D1AC4B2}" type="pres">
      <dgm:prSet presAssocID="{9A31EBAC-B477-4758-BD88-018D6252BE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D1A68DA1-654C-431A-83CE-E187A0264947}" type="pres">
      <dgm:prSet presAssocID="{9A31EBAC-B477-4758-BD88-018D6252BEFF}" presName="spaceRect" presStyleCnt="0"/>
      <dgm:spPr/>
    </dgm:pt>
    <dgm:pt modelId="{F1A94A8D-4013-40B2-BB06-BD7376CDB1FD}" type="pres">
      <dgm:prSet presAssocID="{9A31EBAC-B477-4758-BD88-018D6252BEFF}" presName="textRect" presStyleLbl="revTx" presStyleIdx="0" presStyleCnt="6">
        <dgm:presLayoutVars>
          <dgm:chMax val="1"/>
          <dgm:chPref val="1"/>
        </dgm:presLayoutVars>
      </dgm:prSet>
      <dgm:spPr/>
    </dgm:pt>
    <dgm:pt modelId="{C418DA9F-1DCF-485F-9256-E4034DD8991B}" type="pres">
      <dgm:prSet presAssocID="{CC1916CC-D045-41E2-A57F-D8AD5A9052E0}" presName="sibTrans" presStyleLbl="sibTrans2D1" presStyleIdx="0" presStyleCnt="0"/>
      <dgm:spPr/>
    </dgm:pt>
    <dgm:pt modelId="{309CD8DB-67B4-4D18-B999-7079F2049964}" type="pres">
      <dgm:prSet presAssocID="{1B393055-342C-4B45-BDFD-135C61125C75}" presName="compNode" presStyleCnt="0"/>
      <dgm:spPr/>
    </dgm:pt>
    <dgm:pt modelId="{9D71B52B-BEC7-4AC0-A56F-C57FA267268D}" type="pres">
      <dgm:prSet presAssocID="{1B393055-342C-4B45-BDFD-135C61125C75}" presName="iconBgRect" presStyleLbl="bgShp" presStyleIdx="1" presStyleCnt="6"/>
      <dgm:spPr/>
    </dgm:pt>
    <dgm:pt modelId="{021268DE-4D82-4DF3-940B-607370B8F0F2}" type="pres">
      <dgm:prSet presAssocID="{1B393055-342C-4B45-BDFD-135C61125C7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6A7C4C0-5D5E-4FBF-81E8-140FC4B59E6F}" type="pres">
      <dgm:prSet presAssocID="{1B393055-342C-4B45-BDFD-135C61125C75}" presName="spaceRect" presStyleCnt="0"/>
      <dgm:spPr/>
    </dgm:pt>
    <dgm:pt modelId="{E766B405-00B5-459C-A475-5FC2C528AB9F}" type="pres">
      <dgm:prSet presAssocID="{1B393055-342C-4B45-BDFD-135C61125C75}" presName="textRect" presStyleLbl="revTx" presStyleIdx="1" presStyleCnt="6">
        <dgm:presLayoutVars>
          <dgm:chMax val="1"/>
          <dgm:chPref val="1"/>
        </dgm:presLayoutVars>
      </dgm:prSet>
      <dgm:spPr/>
    </dgm:pt>
    <dgm:pt modelId="{9A223CA6-420A-4696-BAA8-5B469848543B}" type="pres">
      <dgm:prSet presAssocID="{2C0C4B3C-0513-4C48-990E-8C4C067CD109}" presName="sibTrans" presStyleLbl="sibTrans2D1" presStyleIdx="0" presStyleCnt="0"/>
      <dgm:spPr/>
    </dgm:pt>
    <dgm:pt modelId="{76542B88-2063-4A41-8D12-D8AC97ACDFC4}" type="pres">
      <dgm:prSet presAssocID="{15572F87-5BFC-453D-B708-F113B5F5ECC9}" presName="compNode" presStyleCnt="0"/>
      <dgm:spPr/>
    </dgm:pt>
    <dgm:pt modelId="{E1A1C1B1-B2EF-4E6B-A44D-4B33415D0F8E}" type="pres">
      <dgm:prSet presAssocID="{15572F87-5BFC-453D-B708-F113B5F5ECC9}" presName="iconBgRect" presStyleLbl="bgShp" presStyleIdx="2" presStyleCnt="6"/>
      <dgm:spPr/>
    </dgm:pt>
    <dgm:pt modelId="{5B64168F-E444-4B1E-A40B-6658DECFE0D9}" type="pres">
      <dgm:prSet presAssocID="{15572F87-5BFC-453D-B708-F113B5F5ECC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2E15E5D8-9776-42C3-944F-6130E07964EE}" type="pres">
      <dgm:prSet presAssocID="{15572F87-5BFC-453D-B708-F113B5F5ECC9}" presName="spaceRect" presStyleCnt="0"/>
      <dgm:spPr/>
    </dgm:pt>
    <dgm:pt modelId="{23FF7AEB-5E72-47F3-B964-A7E92AF3F5A7}" type="pres">
      <dgm:prSet presAssocID="{15572F87-5BFC-453D-B708-F113B5F5ECC9}" presName="textRect" presStyleLbl="revTx" presStyleIdx="2" presStyleCnt="6">
        <dgm:presLayoutVars>
          <dgm:chMax val="1"/>
          <dgm:chPref val="1"/>
        </dgm:presLayoutVars>
      </dgm:prSet>
      <dgm:spPr/>
    </dgm:pt>
    <dgm:pt modelId="{D97D1A00-F080-485E-81ED-CB5CC0159F11}" type="pres">
      <dgm:prSet presAssocID="{713E0B8D-1A60-4663-AABD-660E6298CA86}" presName="sibTrans" presStyleLbl="sibTrans2D1" presStyleIdx="0" presStyleCnt="0"/>
      <dgm:spPr/>
    </dgm:pt>
    <dgm:pt modelId="{8F6E382F-2AC7-4C82-87B2-C1DDB2E051E9}" type="pres">
      <dgm:prSet presAssocID="{9AA9221E-888C-420E-9F40-C1FA0BB17B67}" presName="compNode" presStyleCnt="0"/>
      <dgm:spPr/>
    </dgm:pt>
    <dgm:pt modelId="{F7943FD5-20D2-4191-A57D-4A5595FC0E86}" type="pres">
      <dgm:prSet presAssocID="{9AA9221E-888C-420E-9F40-C1FA0BB17B67}" presName="iconBgRect" presStyleLbl="bgShp" presStyleIdx="3" presStyleCnt="6"/>
      <dgm:spPr/>
    </dgm:pt>
    <dgm:pt modelId="{2DC984CA-9470-47AE-85CF-FF4C85804F83}" type="pres">
      <dgm:prSet presAssocID="{9AA9221E-888C-420E-9F40-C1FA0BB17B6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1CA74D3-BD53-4B0A-9633-1762662C3960}" type="pres">
      <dgm:prSet presAssocID="{9AA9221E-888C-420E-9F40-C1FA0BB17B67}" presName="spaceRect" presStyleCnt="0"/>
      <dgm:spPr/>
    </dgm:pt>
    <dgm:pt modelId="{BE7EEF12-F3AC-4693-B8FA-19E42AB42A03}" type="pres">
      <dgm:prSet presAssocID="{9AA9221E-888C-420E-9F40-C1FA0BB17B67}" presName="textRect" presStyleLbl="revTx" presStyleIdx="3" presStyleCnt="6">
        <dgm:presLayoutVars>
          <dgm:chMax val="1"/>
          <dgm:chPref val="1"/>
        </dgm:presLayoutVars>
      </dgm:prSet>
      <dgm:spPr/>
    </dgm:pt>
    <dgm:pt modelId="{890E8035-5E9E-4682-B46A-E95BFAF1CA0C}" type="pres">
      <dgm:prSet presAssocID="{3D9E6907-ADAD-4A5E-B02B-4A8300675A69}" presName="sibTrans" presStyleLbl="sibTrans2D1" presStyleIdx="0" presStyleCnt="0"/>
      <dgm:spPr/>
    </dgm:pt>
    <dgm:pt modelId="{AEF74157-5D0B-41D4-90F9-8C7B2AC38407}" type="pres">
      <dgm:prSet presAssocID="{C2292653-E48D-4F0F-8523-08AE39B36523}" presName="compNode" presStyleCnt="0"/>
      <dgm:spPr/>
    </dgm:pt>
    <dgm:pt modelId="{F1C3A68A-AA85-43D1-A400-A4B615414517}" type="pres">
      <dgm:prSet presAssocID="{C2292653-E48D-4F0F-8523-08AE39B36523}" presName="iconBgRect" presStyleLbl="bgShp" presStyleIdx="4" presStyleCnt="6"/>
      <dgm:spPr/>
    </dgm:pt>
    <dgm:pt modelId="{88F2959B-B9EB-46D5-9651-3D9FB304A7F6}" type="pres">
      <dgm:prSet presAssocID="{C2292653-E48D-4F0F-8523-08AE39B365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CD0D3834-50F8-4717-BEEC-0306FEA4C591}" type="pres">
      <dgm:prSet presAssocID="{C2292653-E48D-4F0F-8523-08AE39B36523}" presName="spaceRect" presStyleCnt="0"/>
      <dgm:spPr/>
    </dgm:pt>
    <dgm:pt modelId="{C9D9DDE9-8294-4D93-A111-49E86D29256E}" type="pres">
      <dgm:prSet presAssocID="{C2292653-E48D-4F0F-8523-08AE39B36523}" presName="textRect" presStyleLbl="revTx" presStyleIdx="4" presStyleCnt="6">
        <dgm:presLayoutVars>
          <dgm:chMax val="1"/>
          <dgm:chPref val="1"/>
        </dgm:presLayoutVars>
      </dgm:prSet>
      <dgm:spPr/>
    </dgm:pt>
    <dgm:pt modelId="{515070D8-1DAD-4D49-B67E-D0474DD86C56}" type="pres">
      <dgm:prSet presAssocID="{5688B05E-1181-471D-873E-DC1EEF1D159E}" presName="sibTrans" presStyleLbl="sibTrans2D1" presStyleIdx="0" presStyleCnt="0"/>
      <dgm:spPr/>
    </dgm:pt>
    <dgm:pt modelId="{F3003BBD-7BC1-4647-B32F-851E1938BFE7}" type="pres">
      <dgm:prSet presAssocID="{E5661643-5F9D-4074-BC20-72019B65E25D}" presName="compNode" presStyleCnt="0"/>
      <dgm:spPr/>
    </dgm:pt>
    <dgm:pt modelId="{DE7E3F0A-6E23-4297-BA79-ECA87AE055DC}" type="pres">
      <dgm:prSet presAssocID="{E5661643-5F9D-4074-BC20-72019B65E25D}" presName="iconBgRect" presStyleLbl="bgShp" presStyleIdx="5" presStyleCnt="6"/>
      <dgm:spPr/>
    </dgm:pt>
    <dgm:pt modelId="{42531BCF-D0B7-4951-B588-7397ABB66FB6}" type="pres">
      <dgm:prSet presAssocID="{E5661643-5F9D-4074-BC20-72019B65E25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ustomer Review"/>
        </a:ext>
      </dgm:extLst>
    </dgm:pt>
    <dgm:pt modelId="{2185EEE2-391B-4924-8776-0D40F8237391}" type="pres">
      <dgm:prSet presAssocID="{E5661643-5F9D-4074-BC20-72019B65E25D}" presName="spaceRect" presStyleCnt="0"/>
      <dgm:spPr/>
    </dgm:pt>
    <dgm:pt modelId="{30383B0B-2A42-4A7B-85FC-41B078DADE97}" type="pres">
      <dgm:prSet presAssocID="{E5661643-5F9D-4074-BC20-72019B65E25D}" presName="textRect" presStyleLbl="revTx" presStyleIdx="5" presStyleCnt="6" custScaleX="109536">
        <dgm:presLayoutVars>
          <dgm:chMax val="1"/>
          <dgm:chPref val="1"/>
        </dgm:presLayoutVars>
      </dgm:prSet>
      <dgm:spPr/>
    </dgm:pt>
  </dgm:ptLst>
  <dgm:cxnLst>
    <dgm:cxn modelId="{5FFF200A-ADC7-48CC-BA32-BE66BD6CA153}" type="presOf" srcId="{713E0B8D-1A60-4663-AABD-660E6298CA86}" destId="{D97D1A00-F080-485E-81ED-CB5CC0159F11}" srcOrd="0" destOrd="0" presId="urn:microsoft.com/office/officeart/2018/2/layout/IconCircleList"/>
    <dgm:cxn modelId="{E3BD3D0B-4AD2-4A59-BDA5-3A7BEF12874E}" srcId="{B659E8F0-415C-47F7-9A48-6D679934E008}" destId="{1B393055-342C-4B45-BDFD-135C61125C75}" srcOrd="1" destOrd="0" parTransId="{7B192464-4726-4486-AB0A-6B3756A4470F}" sibTransId="{2C0C4B3C-0513-4C48-990E-8C4C067CD109}"/>
    <dgm:cxn modelId="{4D99B10D-8E05-41A7-967F-AF12955D4EC4}" type="presOf" srcId="{9A31EBAC-B477-4758-BD88-018D6252BEFF}" destId="{F1A94A8D-4013-40B2-BB06-BD7376CDB1FD}" srcOrd="0" destOrd="0" presId="urn:microsoft.com/office/officeart/2018/2/layout/IconCircleList"/>
    <dgm:cxn modelId="{D4470B11-8BFE-4CFC-8C44-EFFE68BD144A}" type="presOf" srcId="{3D9E6907-ADAD-4A5E-B02B-4A8300675A69}" destId="{890E8035-5E9E-4682-B46A-E95BFAF1CA0C}" srcOrd="0" destOrd="0" presId="urn:microsoft.com/office/officeart/2018/2/layout/IconCircleList"/>
    <dgm:cxn modelId="{D6548E17-29D5-4D5F-93D9-C2FA6A162E56}" type="presOf" srcId="{2C0C4B3C-0513-4C48-990E-8C4C067CD109}" destId="{9A223CA6-420A-4696-BAA8-5B469848543B}" srcOrd="0" destOrd="0" presId="urn:microsoft.com/office/officeart/2018/2/layout/IconCircleList"/>
    <dgm:cxn modelId="{4FCD321F-BACA-4E94-A25B-CBC5A63744DD}" srcId="{B659E8F0-415C-47F7-9A48-6D679934E008}" destId="{15572F87-5BFC-453D-B708-F113B5F5ECC9}" srcOrd="2" destOrd="0" parTransId="{7D6144E0-837E-4617-9AEC-7B2996957313}" sibTransId="{713E0B8D-1A60-4663-AABD-660E6298CA86}"/>
    <dgm:cxn modelId="{2D3F6E5C-FCD4-463C-BAEF-FC5BBC3A7926}" type="presOf" srcId="{5688B05E-1181-471D-873E-DC1EEF1D159E}" destId="{515070D8-1DAD-4D49-B67E-D0474DD86C56}" srcOrd="0" destOrd="0" presId="urn:microsoft.com/office/officeart/2018/2/layout/IconCircleList"/>
    <dgm:cxn modelId="{3D7B9963-AD9C-4C9E-9AFA-E15F2AE33466}" type="presOf" srcId="{E5661643-5F9D-4074-BC20-72019B65E25D}" destId="{30383B0B-2A42-4A7B-85FC-41B078DADE97}" srcOrd="0" destOrd="0" presId="urn:microsoft.com/office/officeart/2018/2/layout/IconCircleList"/>
    <dgm:cxn modelId="{1AC3B14B-8ADF-428D-B5E2-2F9322D31DDF}" type="presOf" srcId="{C2292653-E48D-4F0F-8523-08AE39B36523}" destId="{C9D9DDE9-8294-4D93-A111-49E86D29256E}" srcOrd="0" destOrd="0" presId="urn:microsoft.com/office/officeart/2018/2/layout/IconCircleList"/>
    <dgm:cxn modelId="{9FB1C36D-1A02-4116-93A6-23688F22A1D7}" type="presOf" srcId="{9AA9221E-888C-420E-9F40-C1FA0BB17B67}" destId="{BE7EEF12-F3AC-4693-B8FA-19E42AB42A03}" srcOrd="0" destOrd="0" presId="urn:microsoft.com/office/officeart/2018/2/layout/IconCircleList"/>
    <dgm:cxn modelId="{029EC978-15F8-4411-9AE7-2A7E5989A345}" srcId="{B659E8F0-415C-47F7-9A48-6D679934E008}" destId="{C2292653-E48D-4F0F-8523-08AE39B36523}" srcOrd="4" destOrd="0" parTransId="{609CBFA4-8E50-4652-9057-1314D802F28B}" sibTransId="{5688B05E-1181-471D-873E-DC1EEF1D159E}"/>
    <dgm:cxn modelId="{ADBDB97B-351A-4245-8E76-EDED405EDCB5}" srcId="{B659E8F0-415C-47F7-9A48-6D679934E008}" destId="{9AA9221E-888C-420E-9F40-C1FA0BB17B67}" srcOrd="3" destOrd="0" parTransId="{B50872A5-0974-4967-A255-9FD5AAAD4738}" sibTransId="{3D9E6907-ADAD-4A5E-B02B-4A8300675A69}"/>
    <dgm:cxn modelId="{97506E8C-3691-4213-95E1-9BF2620AB7DD}" srcId="{B659E8F0-415C-47F7-9A48-6D679934E008}" destId="{E5661643-5F9D-4074-BC20-72019B65E25D}" srcOrd="5" destOrd="0" parTransId="{08FA8289-E90B-434E-96A6-6746404F343F}" sibTransId="{2D8A3808-0B4D-4E30-A74A-2931E5E15FA7}"/>
    <dgm:cxn modelId="{6EAE628F-F801-4A89-8F7C-8ABAB1A5D87C}" type="presOf" srcId="{B659E8F0-415C-47F7-9A48-6D679934E008}" destId="{8804ED7C-A827-4919-956D-AE0C46E4972C}" srcOrd="0" destOrd="0" presId="urn:microsoft.com/office/officeart/2018/2/layout/IconCircleList"/>
    <dgm:cxn modelId="{B25CD193-B83D-4594-AA4C-A0B26812D69B}" srcId="{B659E8F0-415C-47F7-9A48-6D679934E008}" destId="{9A31EBAC-B477-4758-BD88-018D6252BEFF}" srcOrd="0" destOrd="0" parTransId="{42F5680B-6E7E-4D95-81DD-1CC6F0698B7D}" sibTransId="{CC1916CC-D045-41E2-A57F-D8AD5A9052E0}"/>
    <dgm:cxn modelId="{6F85FA98-2D93-4CC1-A48F-E5CD42B72D60}" type="presOf" srcId="{15572F87-5BFC-453D-B708-F113B5F5ECC9}" destId="{23FF7AEB-5E72-47F3-B964-A7E92AF3F5A7}" srcOrd="0" destOrd="0" presId="urn:microsoft.com/office/officeart/2018/2/layout/IconCircleList"/>
    <dgm:cxn modelId="{A24E84A5-E2AB-431E-97ED-B87381FA650D}" type="presOf" srcId="{CC1916CC-D045-41E2-A57F-D8AD5A9052E0}" destId="{C418DA9F-1DCF-485F-9256-E4034DD8991B}" srcOrd="0" destOrd="0" presId="urn:microsoft.com/office/officeart/2018/2/layout/IconCircleList"/>
    <dgm:cxn modelId="{DA320EB2-E8E5-4457-A1B8-4CAF9C4F9987}" type="presOf" srcId="{1B393055-342C-4B45-BDFD-135C61125C75}" destId="{E766B405-00B5-459C-A475-5FC2C528AB9F}" srcOrd="0" destOrd="0" presId="urn:microsoft.com/office/officeart/2018/2/layout/IconCircleList"/>
    <dgm:cxn modelId="{443F80EB-D8B6-487C-AD66-F5957E5D5597}" type="presParOf" srcId="{8804ED7C-A827-4919-956D-AE0C46E4972C}" destId="{EE8860F4-4350-4F82-8CEE-709705451FBA}" srcOrd="0" destOrd="0" presId="urn:microsoft.com/office/officeart/2018/2/layout/IconCircleList"/>
    <dgm:cxn modelId="{2E65D187-AFD3-4A6E-9DCA-FE30F6DDF4C4}" type="presParOf" srcId="{EE8860F4-4350-4F82-8CEE-709705451FBA}" destId="{93D52E43-6EB5-41D9-891A-6DD2B6EFD72B}" srcOrd="0" destOrd="0" presId="urn:microsoft.com/office/officeart/2018/2/layout/IconCircleList"/>
    <dgm:cxn modelId="{2C03E95D-C3D7-41E3-AAF9-60C6D62A7744}" type="presParOf" srcId="{93D52E43-6EB5-41D9-891A-6DD2B6EFD72B}" destId="{0B1AB875-5805-4A14-909C-48B2ACBFBF90}" srcOrd="0" destOrd="0" presId="urn:microsoft.com/office/officeart/2018/2/layout/IconCircleList"/>
    <dgm:cxn modelId="{B5F19FD5-2141-4679-B6F6-29D87B652D9E}" type="presParOf" srcId="{93D52E43-6EB5-41D9-891A-6DD2B6EFD72B}" destId="{E4A6241C-ABE0-46F7-8D56-E0671D1AC4B2}" srcOrd="1" destOrd="0" presId="urn:microsoft.com/office/officeart/2018/2/layout/IconCircleList"/>
    <dgm:cxn modelId="{C72884B3-0992-4D3C-B248-24366D33B981}" type="presParOf" srcId="{93D52E43-6EB5-41D9-891A-6DD2B6EFD72B}" destId="{D1A68DA1-654C-431A-83CE-E187A0264947}" srcOrd="2" destOrd="0" presId="urn:microsoft.com/office/officeart/2018/2/layout/IconCircleList"/>
    <dgm:cxn modelId="{045DD24A-CCF4-4DCF-AC39-7A72F93A0ECE}" type="presParOf" srcId="{93D52E43-6EB5-41D9-891A-6DD2B6EFD72B}" destId="{F1A94A8D-4013-40B2-BB06-BD7376CDB1FD}" srcOrd="3" destOrd="0" presId="urn:microsoft.com/office/officeart/2018/2/layout/IconCircleList"/>
    <dgm:cxn modelId="{5954BF80-49C5-41FA-B21D-F2CC0BD2A70B}" type="presParOf" srcId="{EE8860F4-4350-4F82-8CEE-709705451FBA}" destId="{C418DA9F-1DCF-485F-9256-E4034DD8991B}" srcOrd="1" destOrd="0" presId="urn:microsoft.com/office/officeart/2018/2/layout/IconCircleList"/>
    <dgm:cxn modelId="{EF92D36A-66EC-41A3-A7A5-C035CC55DBDF}" type="presParOf" srcId="{EE8860F4-4350-4F82-8CEE-709705451FBA}" destId="{309CD8DB-67B4-4D18-B999-7079F2049964}" srcOrd="2" destOrd="0" presId="urn:microsoft.com/office/officeart/2018/2/layout/IconCircleList"/>
    <dgm:cxn modelId="{771C1E89-277C-4FEC-91A4-39FE44342A23}" type="presParOf" srcId="{309CD8DB-67B4-4D18-B999-7079F2049964}" destId="{9D71B52B-BEC7-4AC0-A56F-C57FA267268D}" srcOrd="0" destOrd="0" presId="urn:microsoft.com/office/officeart/2018/2/layout/IconCircleList"/>
    <dgm:cxn modelId="{B69117D5-A9BA-4244-BCE8-8951C11F1F94}" type="presParOf" srcId="{309CD8DB-67B4-4D18-B999-7079F2049964}" destId="{021268DE-4D82-4DF3-940B-607370B8F0F2}" srcOrd="1" destOrd="0" presId="urn:microsoft.com/office/officeart/2018/2/layout/IconCircleList"/>
    <dgm:cxn modelId="{51912217-3B79-46DA-95F3-A0AC1CB8A8F6}" type="presParOf" srcId="{309CD8DB-67B4-4D18-B999-7079F2049964}" destId="{36A7C4C0-5D5E-4FBF-81E8-140FC4B59E6F}" srcOrd="2" destOrd="0" presId="urn:microsoft.com/office/officeart/2018/2/layout/IconCircleList"/>
    <dgm:cxn modelId="{DF9F9ACD-57F9-4B4A-9101-5705429DC5B8}" type="presParOf" srcId="{309CD8DB-67B4-4D18-B999-7079F2049964}" destId="{E766B405-00B5-459C-A475-5FC2C528AB9F}" srcOrd="3" destOrd="0" presId="urn:microsoft.com/office/officeart/2018/2/layout/IconCircleList"/>
    <dgm:cxn modelId="{6BD07A92-1A41-4F2B-8617-93FE78405AAA}" type="presParOf" srcId="{EE8860F4-4350-4F82-8CEE-709705451FBA}" destId="{9A223CA6-420A-4696-BAA8-5B469848543B}" srcOrd="3" destOrd="0" presId="urn:microsoft.com/office/officeart/2018/2/layout/IconCircleList"/>
    <dgm:cxn modelId="{61152D87-1B38-468B-A124-361BEF239763}" type="presParOf" srcId="{EE8860F4-4350-4F82-8CEE-709705451FBA}" destId="{76542B88-2063-4A41-8D12-D8AC97ACDFC4}" srcOrd="4" destOrd="0" presId="urn:microsoft.com/office/officeart/2018/2/layout/IconCircleList"/>
    <dgm:cxn modelId="{03FBCD92-2CF1-4FA1-86AC-A88DA00777D1}" type="presParOf" srcId="{76542B88-2063-4A41-8D12-D8AC97ACDFC4}" destId="{E1A1C1B1-B2EF-4E6B-A44D-4B33415D0F8E}" srcOrd="0" destOrd="0" presId="urn:microsoft.com/office/officeart/2018/2/layout/IconCircleList"/>
    <dgm:cxn modelId="{F18FEC9A-FFCB-4C3F-AF54-3C93EBEDE902}" type="presParOf" srcId="{76542B88-2063-4A41-8D12-D8AC97ACDFC4}" destId="{5B64168F-E444-4B1E-A40B-6658DECFE0D9}" srcOrd="1" destOrd="0" presId="urn:microsoft.com/office/officeart/2018/2/layout/IconCircleList"/>
    <dgm:cxn modelId="{1D05DA14-90BB-4EBC-8EAF-149F1B5D4946}" type="presParOf" srcId="{76542B88-2063-4A41-8D12-D8AC97ACDFC4}" destId="{2E15E5D8-9776-42C3-944F-6130E07964EE}" srcOrd="2" destOrd="0" presId="urn:microsoft.com/office/officeart/2018/2/layout/IconCircleList"/>
    <dgm:cxn modelId="{C514F2F8-40FB-4CEE-BEF6-C2E6F7312B17}" type="presParOf" srcId="{76542B88-2063-4A41-8D12-D8AC97ACDFC4}" destId="{23FF7AEB-5E72-47F3-B964-A7E92AF3F5A7}" srcOrd="3" destOrd="0" presId="urn:microsoft.com/office/officeart/2018/2/layout/IconCircleList"/>
    <dgm:cxn modelId="{6ACE3454-AAC6-4542-9BF9-7A53957D44A8}" type="presParOf" srcId="{EE8860F4-4350-4F82-8CEE-709705451FBA}" destId="{D97D1A00-F080-485E-81ED-CB5CC0159F11}" srcOrd="5" destOrd="0" presId="urn:microsoft.com/office/officeart/2018/2/layout/IconCircleList"/>
    <dgm:cxn modelId="{15459FCA-386E-4F99-B942-B668DBAE40D0}" type="presParOf" srcId="{EE8860F4-4350-4F82-8CEE-709705451FBA}" destId="{8F6E382F-2AC7-4C82-87B2-C1DDB2E051E9}" srcOrd="6" destOrd="0" presId="urn:microsoft.com/office/officeart/2018/2/layout/IconCircleList"/>
    <dgm:cxn modelId="{5E6316F2-B99D-4AC7-BDB7-C10A95A313EA}" type="presParOf" srcId="{8F6E382F-2AC7-4C82-87B2-C1DDB2E051E9}" destId="{F7943FD5-20D2-4191-A57D-4A5595FC0E86}" srcOrd="0" destOrd="0" presId="urn:microsoft.com/office/officeart/2018/2/layout/IconCircleList"/>
    <dgm:cxn modelId="{C7CFA6B3-9BAC-458A-BF83-C0D26EF0044F}" type="presParOf" srcId="{8F6E382F-2AC7-4C82-87B2-C1DDB2E051E9}" destId="{2DC984CA-9470-47AE-85CF-FF4C85804F83}" srcOrd="1" destOrd="0" presId="urn:microsoft.com/office/officeart/2018/2/layout/IconCircleList"/>
    <dgm:cxn modelId="{88887203-4907-4C43-BA05-83ACF90B3BBF}" type="presParOf" srcId="{8F6E382F-2AC7-4C82-87B2-C1DDB2E051E9}" destId="{C1CA74D3-BD53-4B0A-9633-1762662C3960}" srcOrd="2" destOrd="0" presId="urn:microsoft.com/office/officeart/2018/2/layout/IconCircleList"/>
    <dgm:cxn modelId="{8351312D-3143-4D99-80F0-B80836C5C9D5}" type="presParOf" srcId="{8F6E382F-2AC7-4C82-87B2-C1DDB2E051E9}" destId="{BE7EEF12-F3AC-4693-B8FA-19E42AB42A03}" srcOrd="3" destOrd="0" presId="urn:microsoft.com/office/officeart/2018/2/layout/IconCircleList"/>
    <dgm:cxn modelId="{09D8D4D7-6EDF-44C7-8AC9-27EC7FE54419}" type="presParOf" srcId="{EE8860F4-4350-4F82-8CEE-709705451FBA}" destId="{890E8035-5E9E-4682-B46A-E95BFAF1CA0C}" srcOrd="7" destOrd="0" presId="urn:microsoft.com/office/officeart/2018/2/layout/IconCircleList"/>
    <dgm:cxn modelId="{932B9791-7CFF-412D-AF43-838ED056EB53}" type="presParOf" srcId="{EE8860F4-4350-4F82-8CEE-709705451FBA}" destId="{AEF74157-5D0B-41D4-90F9-8C7B2AC38407}" srcOrd="8" destOrd="0" presId="urn:microsoft.com/office/officeart/2018/2/layout/IconCircleList"/>
    <dgm:cxn modelId="{D43D5641-B23A-4583-9576-976F4BC166B2}" type="presParOf" srcId="{AEF74157-5D0B-41D4-90F9-8C7B2AC38407}" destId="{F1C3A68A-AA85-43D1-A400-A4B615414517}" srcOrd="0" destOrd="0" presId="urn:microsoft.com/office/officeart/2018/2/layout/IconCircleList"/>
    <dgm:cxn modelId="{366C94BC-B0F8-453C-B14D-F42CA62FE591}" type="presParOf" srcId="{AEF74157-5D0B-41D4-90F9-8C7B2AC38407}" destId="{88F2959B-B9EB-46D5-9651-3D9FB304A7F6}" srcOrd="1" destOrd="0" presId="urn:microsoft.com/office/officeart/2018/2/layout/IconCircleList"/>
    <dgm:cxn modelId="{A158244E-49FC-4F43-B249-C257863F1280}" type="presParOf" srcId="{AEF74157-5D0B-41D4-90F9-8C7B2AC38407}" destId="{CD0D3834-50F8-4717-BEEC-0306FEA4C591}" srcOrd="2" destOrd="0" presId="urn:microsoft.com/office/officeart/2018/2/layout/IconCircleList"/>
    <dgm:cxn modelId="{D93A9C61-148A-44C0-8F3F-09FAD7591ED4}" type="presParOf" srcId="{AEF74157-5D0B-41D4-90F9-8C7B2AC38407}" destId="{C9D9DDE9-8294-4D93-A111-49E86D29256E}" srcOrd="3" destOrd="0" presId="urn:microsoft.com/office/officeart/2018/2/layout/IconCircleList"/>
    <dgm:cxn modelId="{A74305D7-2C03-4557-BF88-9523BC2A666E}" type="presParOf" srcId="{EE8860F4-4350-4F82-8CEE-709705451FBA}" destId="{515070D8-1DAD-4D49-B67E-D0474DD86C56}" srcOrd="9" destOrd="0" presId="urn:microsoft.com/office/officeart/2018/2/layout/IconCircleList"/>
    <dgm:cxn modelId="{1BBA4154-A010-42FB-950D-6300E0D47CF0}" type="presParOf" srcId="{EE8860F4-4350-4F82-8CEE-709705451FBA}" destId="{F3003BBD-7BC1-4647-B32F-851E1938BFE7}" srcOrd="10" destOrd="0" presId="urn:microsoft.com/office/officeart/2018/2/layout/IconCircleList"/>
    <dgm:cxn modelId="{39F55666-2DAB-4046-970F-06A988A1EC93}" type="presParOf" srcId="{F3003BBD-7BC1-4647-B32F-851E1938BFE7}" destId="{DE7E3F0A-6E23-4297-BA79-ECA87AE055DC}" srcOrd="0" destOrd="0" presId="urn:microsoft.com/office/officeart/2018/2/layout/IconCircleList"/>
    <dgm:cxn modelId="{41C63587-C457-4392-B92B-13F20ED359BC}" type="presParOf" srcId="{F3003BBD-7BC1-4647-B32F-851E1938BFE7}" destId="{42531BCF-D0B7-4951-B588-7397ABB66FB6}" srcOrd="1" destOrd="0" presId="urn:microsoft.com/office/officeart/2018/2/layout/IconCircleList"/>
    <dgm:cxn modelId="{EED63D1D-4DF7-4457-B5B5-FB7E204AAC9C}" type="presParOf" srcId="{F3003BBD-7BC1-4647-B32F-851E1938BFE7}" destId="{2185EEE2-391B-4924-8776-0D40F8237391}" srcOrd="2" destOrd="0" presId="urn:microsoft.com/office/officeart/2018/2/layout/IconCircleList"/>
    <dgm:cxn modelId="{D143B2E9-33ED-4AF4-AAB3-EBD0061C5365}" type="presParOf" srcId="{F3003BBD-7BC1-4647-B32F-851E1938BFE7}" destId="{30383B0B-2A42-4A7B-85FC-41B078DADE9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CE9AA-FFD9-4CD8-8E4E-50079AA263C4}" type="doc">
      <dgm:prSet loTypeId="urn:microsoft.com/office/officeart/2009/layout/CirclePictureHierarchy" loCatId="relationship" qsTypeId="urn:microsoft.com/office/officeart/2005/8/quickstyle/3d2" qsCatId="3D" csTypeId="urn:microsoft.com/office/officeart/2005/8/colors/accent0_2" csCatId="mainScheme" phldr="1"/>
      <dgm:spPr/>
      <dgm:t>
        <a:bodyPr/>
        <a:lstStyle/>
        <a:p>
          <a:endParaRPr lang="en-US"/>
        </a:p>
      </dgm:t>
    </dgm:pt>
    <dgm:pt modelId="{6366131E-00EA-4346-A665-253B6F31AF5E}">
      <dgm:prSet phldrT="[Text]"/>
      <dgm:spPr/>
      <dgm:t>
        <a:bodyPr/>
        <a:lstStyle/>
        <a:p>
          <a:r>
            <a:rPr lang="en-US" dirty="0"/>
            <a:t>Relational/Family (e.g., Parental Support</a:t>
          </a:r>
        </a:p>
      </dgm:t>
    </dgm:pt>
    <dgm:pt modelId="{81449373-4235-4504-A987-C752F9D1BD7D}" type="parTrans" cxnId="{FB111631-B7B9-4C9B-9DBE-128106A943D6}">
      <dgm:prSet/>
      <dgm:spPr/>
      <dgm:t>
        <a:bodyPr/>
        <a:lstStyle/>
        <a:p>
          <a:endParaRPr lang="en-US"/>
        </a:p>
      </dgm:t>
    </dgm:pt>
    <dgm:pt modelId="{9F5418F3-CECE-4D92-9D13-30CCC0083591}" type="sibTrans" cxnId="{FB111631-B7B9-4C9B-9DBE-128106A943D6}">
      <dgm:prSet/>
      <dgm:spPr/>
      <dgm:t>
        <a:bodyPr/>
        <a:lstStyle/>
        <a:p>
          <a:endParaRPr lang="en-US"/>
        </a:p>
      </dgm:t>
    </dgm:pt>
    <dgm:pt modelId="{42C9DA7D-EDC5-4EA0-BAAB-9ED1D5C5EFE0}">
      <dgm:prSet phldrT="[Text]"/>
      <dgm:spPr/>
      <dgm:t>
        <a:bodyPr/>
        <a:lstStyle/>
        <a:p>
          <a:r>
            <a:rPr lang="en-US" dirty="0"/>
            <a:t>Individual (e.g., Age, Gender)</a:t>
          </a:r>
        </a:p>
      </dgm:t>
    </dgm:pt>
    <dgm:pt modelId="{DC832576-4C18-4C03-AED9-0D90EA10239B}" type="parTrans" cxnId="{E63C6266-D686-4B48-B038-C77D644DE7D0}">
      <dgm:prSet/>
      <dgm:spPr/>
      <dgm:t>
        <a:bodyPr/>
        <a:lstStyle/>
        <a:p>
          <a:endParaRPr lang="en-US"/>
        </a:p>
      </dgm:t>
    </dgm:pt>
    <dgm:pt modelId="{6CCD8540-BB12-4752-B17C-F58D3125C0D2}" type="sibTrans" cxnId="{E63C6266-D686-4B48-B038-C77D644DE7D0}">
      <dgm:prSet/>
      <dgm:spPr/>
      <dgm:t>
        <a:bodyPr/>
        <a:lstStyle/>
        <a:p>
          <a:endParaRPr lang="en-US"/>
        </a:p>
      </dgm:t>
    </dgm:pt>
    <dgm:pt modelId="{8AF7A7B4-B8E2-4A6B-B8F1-E30A72AD37B4}">
      <dgm:prSet phldrT="[Text]"/>
      <dgm:spPr/>
      <dgm:t>
        <a:bodyPr/>
        <a:lstStyle/>
        <a:p>
          <a:r>
            <a:rPr lang="en-US" dirty="0"/>
            <a:t>Society</a:t>
          </a:r>
        </a:p>
      </dgm:t>
    </dgm:pt>
    <dgm:pt modelId="{EAE67454-67B6-4CA4-811A-F53D25363D9E}" type="sibTrans" cxnId="{94E2DCBF-3C3C-4441-B9D1-8EE2F9EDEBFC}">
      <dgm:prSet/>
      <dgm:spPr/>
      <dgm:t>
        <a:bodyPr/>
        <a:lstStyle/>
        <a:p>
          <a:endParaRPr lang="en-US"/>
        </a:p>
      </dgm:t>
    </dgm:pt>
    <dgm:pt modelId="{2654C02D-2D32-4607-B1E7-8874FE12C8CB}" type="parTrans" cxnId="{94E2DCBF-3C3C-4441-B9D1-8EE2F9EDEBFC}">
      <dgm:prSet/>
      <dgm:spPr/>
      <dgm:t>
        <a:bodyPr/>
        <a:lstStyle/>
        <a:p>
          <a:endParaRPr lang="en-US"/>
        </a:p>
      </dgm:t>
    </dgm:pt>
    <dgm:pt modelId="{2792A273-C149-4544-B401-95FA9AD44F61}">
      <dgm:prSet phldrT="[Text]"/>
      <dgm:spPr/>
      <dgm:t>
        <a:bodyPr/>
        <a:lstStyle/>
        <a:p>
          <a:r>
            <a:rPr lang="en-US" dirty="0"/>
            <a:t>Community (e.g., Neighborhood Resources)</a:t>
          </a:r>
        </a:p>
      </dgm:t>
    </dgm:pt>
    <dgm:pt modelId="{A1A4DAAA-0BCE-914B-8B3A-8574F53CE60E}" type="parTrans" cxnId="{EAA04ED8-6865-1847-80B1-7022AB730F66}">
      <dgm:prSet/>
      <dgm:spPr/>
      <dgm:t>
        <a:bodyPr/>
        <a:lstStyle/>
        <a:p>
          <a:endParaRPr lang="en-US"/>
        </a:p>
      </dgm:t>
    </dgm:pt>
    <dgm:pt modelId="{B0FCBF2F-1FFD-7642-BFB7-76F9C695EFBD}" type="sibTrans" cxnId="{EAA04ED8-6865-1847-80B1-7022AB730F66}">
      <dgm:prSet/>
      <dgm:spPr/>
      <dgm:t>
        <a:bodyPr/>
        <a:lstStyle/>
        <a:p>
          <a:endParaRPr lang="en-US"/>
        </a:p>
      </dgm:t>
    </dgm:pt>
    <dgm:pt modelId="{4055F6AF-BFEA-D34C-9122-6FF8E82FAC30}" type="pres">
      <dgm:prSet presAssocID="{9D5CE9AA-FFD9-4CD8-8E4E-50079AA263C4}" presName="hierChild1" presStyleCnt="0">
        <dgm:presLayoutVars>
          <dgm:chPref val="1"/>
          <dgm:dir/>
          <dgm:animOne val="branch"/>
          <dgm:animLvl val="lvl"/>
          <dgm:resizeHandles/>
        </dgm:presLayoutVars>
      </dgm:prSet>
      <dgm:spPr/>
    </dgm:pt>
    <dgm:pt modelId="{D901D4AA-787E-CE4C-A025-A3246F3FC1E2}" type="pres">
      <dgm:prSet presAssocID="{8AF7A7B4-B8E2-4A6B-B8F1-E30A72AD37B4}" presName="hierRoot1" presStyleCnt="0"/>
      <dgm:spPr/>
    </dgm:pt>
    <dgm:pt modelId="{58E5CC24-7754-534D-89F6-6DF12237B58D}" type="pres">
      <dgm:prSet presAssocID="{8AF7A7B4-B8E2-4A6B-B8F1-E30A72AD37B4}" presName="composite" presStyleCnt="0"/>
      <dgm:spPr/>
    </dgm:pt>
    <dgm:pt modelId="{28A009A7-2540-B041-9969-6E78DC4CB55F}" type="pres">
      <dgm:prSet presAssocID="{8AF7A7B4-B8E2-4A6B-B8F1-E30A72AD37B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3E6397B-5C93-2940-8F42-6F5BB925930C}" type="pres">
      <dgm:prSet presAssocID="{8AF7A7B4-B8E2-4A6B-B8F1-E30A72AD37B4}" presName="text" presStyleLbl="revTx" presStyleIdx="0" presStyleCnt="4">
        <dgm:presLayoutVars>
          <dgm:chPref val="3"/>
        </dgm:presLayoutVars>
      </dgm:prSet>
      <dgm:spPr/>
    </dgm:pt>
    <dgm:pt modelId="{39AF2E31-F7C0-3F49-9245-135D57A726E1}" type="pres">
      <dgm:prSet presAssocID="{8AF7A7B4-B8E2-4A6B-B8F1-E30A72AD37B4}" presName="hierChild2" presStyleCnt="0"/>
      <dgm:spPr/>
    </dgm:pt>
    <dgm:pt modelId="{18AAC20C-DA99-0341-8C05-6EC2C513409E}" type="pres">
      <dgm:prSet presAssocID="{A1A4DAAA-0BCE-914B-8B3A-8574F53CE60E}" presName="Name10" presStyleLbl="parChTrans1D2" presStyleIdx="0" presStyleCnt="1"/>
      <dgm:spPr/>
    </dgm:pt>
    <dgm:pt modelId="{BC1FC4E4-D0D0-B048-ABE8-7FAEF3837E1D}" type="pres">
      <dgm:prSet presAssocID="{2792A273-C149-4544-B401-95FA9AD44F61}" presName="hierRoot2" presStyleCnt="0"/>
      <dgm:spPr/>
    </dgm:pt>
    <dgm:pt modelId="{897E5147-9A6B-2649-B33E-432C722F463D}" type="pres">
      <dgm:prSet presAssocID="{2792A273-C149-4544-B401-95FA9AD44F61}" presName="composite2" presStyleCnt="0"/>
      <dgm:spPr/>
    </dgm:pt>
    <dgm:pt modelId="{0623379D-F610-0C4D-8306-D242A11EBBC0}" type="pres">
      <dgm:prSet presAssocID="{2792A273-C149-4544-B401-95FA9AD44F61}" presName="image2" presStyleLbl="node2"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E9FF8C30-863E-B44F-912B-0304C23FF75B}" type="pres">
      <dgm:prSet presAssocID="{2792A273-C149-4544-B401-95FA9AD44F61}" presName="text2" presStyleLbl="revTx" presStyleIdx="1" presStyleCnt="4">
        <dgm:presLayoutVars>
          <dgm:chPref val="3"/>
        </dgm:presLayoutVars>
      </dgm:prSet>
      <dgm:spPr/>
    </dgm:pt>
    <dgm:pt modelId="{4FC69B86-78A7-8248-8CC2-793532AA50F8}" type="pres">
      <dgm:prSet presAssocID="{2792A273-C149-4544-B401-95FA9AD44F61}" presName="hierChild3" presStyleCnt="0"/>
      <dgm:spPr/>
    </dgm:pt>
    <dgm:pt modelId="{D5B366EC-BFD5-EA46-B099-84329D82665F}" type="pres">
      <dgm:prSet presAssocID="{81449373-4235-4504-A987-C752F9D1BD7D}" presName="Name17" presStyleLbl="parChTrans1D3" presStyleIdx="0" presStyleCnt="1"/>
      <dgm:spPr/>
    </dgm:pt>
    <dgm:pt modelId="{D414F0A0-FAD8-5247-84F0-C922C66A6DE8}" type="pres">
      <dgm:prSet presAssocID="{6366131E-00EA-4346-A665-253B6F31AF5E}" presName="hierRoot3" presStyleCnt="0"/>
      <dgm:spPr/>
    </dgm:pt>
    <dgm:pt modelId="{6F01F29A-CB33-E246-98F8-80D83C70D7EF}" type="pres">
      <dgm:prSet presAssocID="{6366131E-00EA-4346-A665-253B6F31AF5E}" presName="composite3" presStyleCnt="0"/>
      <dgm:spPr/>
    </dgm:pt>
    <dgm:pt modelId="{AD6A9898-169E-C44B-8693-9DB17E8EFA6A}" type="pres">
      <dgm:prSet presAssocID="{6366131E-00EA-4346-A665-253B6F31AF5E}" presName="image3" presStyleLbl="node3" presStyleIdx="0" presStyleCnt="1"/>
      <dgm:spPr>
        <a:blipFill>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Portrait of two happy adults and one child"/>
        </a:ext>
      </dgm:extLst>
    </dgm:pt>
    <dgm:pt modelId="{1B1C5AFA-5F01-564F-BEBF-BC9CF77B9749}" type="pres">
      <dgm:prSet presAssocID="{6366131E-00EA-4346-A665-253B6F31AF5E}" presName="text3" presStyleLbl="revTx" presStyleIdx="2" presStyleCnt="4">
        <dgm:presLayoutVars>
          <dgm:chPref val="3"/>
        </dgm:presLayoutVars>
      </dgm:prSet>
      <dgm:spPr/>
    </dgm:pt>
    <dgm:pt modelId="{92A3F17C-0843-2B48-B8E3-AA6C6A949C94}" type="pres">
      <dgm:prSet presAssocID="{6366131E-00EA-4346-A665-253B6F31AF5E}" presName="hierChild4" presStyleCnt="0"/>
      <dgm:spPr/>
    </dgm:pt>
    <dgm:pt modelId="{EA251AC9-AD17-EE45-89ED-8E7A7DBD213D}" type="pres">
      <dgm:prSet presAssocID="{DC832576-4C18-4C03-AED9-0D90EA10239B}" presName="Name23" presStyleLbl="parChTrans1D4" presStyleIdx="0" presStyleCnt="1"/>
      <dgm:spPr/>
    </dgm:pt>
    <dgm:pt modelId="{879E0A45-E21D-854B-BD0E-A8B5C1653024}" type="pres">
      <dgm:prSet presAssocID="{42C9DA7D-EDC5-4EA0-BAAB-9ED1D5C5EFE0}" presName="hierRoot4" presStyleCnt="0"/>
      <dgm:spPr/>
    </dgm:pt>
    <dgm:pt modelId="{62DCA8A4-9B65-6242-95FE-24BF7F45EF07}" type="pres">
      <dgm:prSet presAssocID="{42C9DA7D-EDC5-4EA0-BAAB-9ED1D5C5EFE0}" presName="composite4" presStyleCnt="0"/>
      <dgm:spPr/>
    </dgm:pt>
    <dgm:pt modelId="{43044CFA-542D-3644-9D70-ED0BD4A415C1}" type="pres">
      <dgm:prSet presAssocID="{42C9DA7D-EDC5-4EA0-BAAB-9ED1D5C5EFE0}" presName="image4" presStyleLbl="node4" presStyleIdx="0" presStyleCnt="1"/>
      <dgm:spPr>
        <a:blipFill>
          <a:blip xmlns:r="http://schemas.openxmlformats.org/officeDocument/2006/relationships" r:embed="rId4"/>
          <a:srcRect/>
          <a:stretch>
            <a:fillRect l="-17000" r="-17000"/>
          </a:stretch>
        </a:blipFill>
      </dgm:spPr>
      <dgm:extLst>
        <a:ext uri="{E40237B7-FDA0-4F09-8148-C483321AD2D9}">
          <dgm14:cNvPr xmlns:dgm14="http://schemas.microsoft.com/office/drawing/2010/diagram" id="0" name="" descr="One in a crowd"/>
        </a:ext>
      </dgm:extLst>
    </dgm:pt>
    <dgm:pt modelId="{9943F8CE-1CF7-3847-8056-CBCAA79D4E27}" type="pres">
      <dgm:prSet presAssocID="{42C9DA7D-EDC5-4EA0-BAAB-9ED1D5C5EFE0}" presName="text4" presStyleLbl="revTx" presStyleIdx="3" presStyleCnt="4">
        <dgm:presLayoutVars>
          <dgm:chPref val="3"/>
        </dgm:presLayoutVars>
      </dgm:prSet>
      <dgm:spPr/>
    </dgm:pt>
    <dgm:pt modelId="{500A349D-2BC3-6A4A-801C-CAF81AD40281}" type="pres">
      <dgm:prSet presAssocID="{42C9DA7D-EDC5-4EA0-BAAB-9ED1D5C5EFE0}" presName="hierChild5" presStyleCnt="0"/>
      <dgm:spPr/>
    </dgm:pt>
  </dgm:ptLst>
  <dgm:cxnLst>
    <dgm:cxn modelId="{25D42C03-FE40-C94F-8FCA-C49EF9FC8EBD}" type="presOf" srcId="{42C9DA7D-EDC5-4EA0-BAAB-9ED1D5C5EFE0}" destId="{9943F8CE-1CF7-3847-8056-CBCAA79D4E27}" srcOrd="0" destOrd="0" presId="urn:microsoft.com/office/officeart/2009/layout/CirclePictureHierarchy"/>
    <dgm:cxn modelId="{EBB8AE06-A35B-0F43-9DA5-216898563A35}" type="presOf" srcId="{A1A4DAAA-0BCE-914B-8B3A-8574F53CE60E}" destId="{18AAC20C-DA99-0341-8C05-6EC2C513409E}" srcOrd="0" destOrd="0" presId="urn:microsoft.com/office/officeart/2009/layout/CirclePictureHierarchy"/>
    <dgm:cxn modelId="{4B8B3130-13C9-0449-97EB-A6FD1239B618}" type="presOf" srcId="{2792A273-C149-4544-B401-95FA9AD44F61}" destId="{E9FF8C30-863E-B44F-912B-0304C23FF75B}" srcOrd="0" destOrd="0" presId="urn:microsoft.com/office/officeart/2009/layout/CirclePictureHierarchy"/>
    <dgm:cxn modelId="{FB111631-B7B9-4C9B-9DBE-128106A943D6}" srcId="{2792A273-C149-4544-B401-95FA9AD44F61}" destId="{6366131E-00EA-4346-A665-253B6F31AF5E}" srcOrd="0" destOrd="0" parTransId="{81449373-4235-4504-A987-C752F9D1BD7D}" sibTransId="{9F5418F3-CECE-4D92-9D13-30CCC0083591}"/>
    <dgm:cxn modelId="{E63C6266-D686-4B48-B038-C77D644DE7D0}" srcId="{6366131E-00EA-4346-A665-253B6F31AF5E}" destId="{42C9DA7D-EDC5-4EA0-BAAB-9ED1D5C5EFE0}" srcOrd="0" destOrd="0" parTransId="{DC832576-4C18-4C03-AED9-0D90EA10239B}" sibTransId="{6CCD8540-BB12-4752-B17C-F58D3125C0D2}"/>
    <dgm:cxn modelId="{379D3B49-CDAC-C843-81E7-29EADACA3C9E}" type="presOf" srcId="{6366131E-00EA-4346-A665-253B6F31AF5E}" destId="{1B1C5AFA-5F01-564F-BEBF-BC9CF77B9749}" srcOrd="0" destOrd="0" presId="urn:microsoft.com/office/officeart/2009/layout/CirclePictureHierarchy"/>
    <dgm:cxn modelId="{75D1778D-2D7F-6241-8ED4-FE111E3EFF26}" type="presOf" srcId="{DC832576-4C18-4C03-AED9-0D90EA10239B}" destId="{EA251AC9-AD17-EE45-89ED-8E7A7DBD213D}" srcOrd="0" destOrd="0" presId="urn:microsoft.com/office/officeart/2009/layout/CirclePictureHierarchy"/>
    <dgm:cxn modelId="{6B2B5BA2-1316-7248-BE9E-9E52E3FCA9D9}" type="presOf" srcId="{81449373-4235-4504-A987-C752F9D1BD7D}" destId="{D5B366EC-BFD5-EA46-B099-84329D82665F}" srcOrd="0" destOrd="0" presId="urn:microsoft.com/office/officeart/2009/layout/CirclePictureHierarchy"/>
    <dgm:cxn modelId="{7C3B6DAC-B50E-3A46-A8BB-791715ED3769}" type="presOf" srcId="{9D5CE9AA-FFD9-4CD8-8E4E-50079AA263C4}" destId="{4055F6AF-BFEA-D34C-9122-6FF8E82FAC30}" srcOrd="0" destOrd="0" presId="urn:microsoft.com/office/officeart/2009/layout/CirclePictureHierarchy"/>
    <dgm:cxn modelId="{94E2DCBF-3C3C-4441-B9D1-8EE2F9EDEBFC}" srcId="{9D5CE9AA-FFD9-4CD8-8E4E-50079AA263C4}" destId="{8AF7A7B4-B8E2-4A6B-B8F1-E30A72AD37B4}" srcOrd="0" destOrd="0" parTransId="{2654C02D-2D32-4607-B1E7-8874FE12C8CB}" sibTransId="{EAE67454-67B6-4CA4-811A-F53D25363D9E}"/>
    <dgm:cxn modelId="{EAA04ED8-6865-1847-80B1-7022AB730F66}" srcId="{8AF7A7B4-B8E2-4A6B-B8F1-E30A72AD37B4}" destId="{2792A273-C149-4544-B401-95FA9AD44F61}" srcOrd="0" destOrd="0" parTransId="{A1A4DAAA-0BCE-914B-8B3A-8574F53CE60E}" sibTransId="{B0FCBF2F-1FFD-7642-BFB7-76F9C695EFBD}"/>
    <dgm:cxn modelId="{6C13C7E4-3C6B-A146-8F79-F00D851B55E9}" type="presOf" srcId="{8AF7A7B4-B8E2-4A6B-B8F1-E30A72AD37B4}" destId="{F3E6397B-5C93-2940-8F42-6F5BB925930C}" srcOrd="0" destOrd="0" presId="urn:microsoft.com/office/officeart/2009/layout/CirclePictureHierarchy"/>
    <dgm:cxn modelId="{65857A33-FB1F-734D-BB30-ADE7155A7367}" type="presParOf" srcId="{4055F6AF-BFEA-D34C-9122-6FF8E82FAC30}" destId="{D901D4AA-787E-CE4C-A025-A3246F3FC1E2}" srcOrd="0" destOrd="0" presId="urn:microsoft.com/office/officeart/2009/layout/CirclePictureHierarchy"/>
    <dgm:cxn modelId="{55608E4A-7EBF-E34B-B953-768CB4C4383A}" type="presParOf" srcId="{D901D4AA-787E-CE4C-A025-A3246F3FC1E2}" destId="{58E5CC24-7754-534D-89F6-6DF12237B58D}" srcOrd="0" destOrd="0" presId="urn:microsoft.com/office/officeart/2009/layout/CirclePictureHierarchy"/>
    <dgm:cxn modelId="{8A91CFC7-4DDF-E244-B6EF-15FEABB1A122}" type="presParOf" srcId="{58E5CC24-7754-534D-89F6-6DF12237B58D}" destId="{28A009A7-2540-B041-9969-6E78DC4CB55F}" srcOrd="0" destOrd="0" presId="urn:microsoft.com/office/officeart/2009/layout/CirclePictureHierarchy"/>
    <dgm:cxn modelId="{95B76635-E94D-1644-8B3D-5204181B4613}" type="presParOf" srcId="{58E5CC24-7754-534D-89F6-6DF12237B58D}" destId="{F3E6397B-5C93-2940-8F42-6F5BB925930C}" srcOrd="1" destOrd="0" presId="urn:microsoft.com/office/officeart/2009/layout/CirclePictureHierarchy"/>
    <dgm:cxn modelId="{2A76633B-67E4-AD49-804D-E4097AFC0098}" type="presParOf" srcId="{D901D4AA-787E-CE4C-A025-A3246F3FC1E2}" destId="{39AF2E31-F7C0-3F49-9245-135D57A726E1}" srcOrd="1" destOrd="0" presId="urn:microsoft.com/office/officeart/2009/layout/CirclePictureHierarchy"/>
    <dgm:cxn modelId="{B60D2741-515C-D649-8ED4-A3FE8C74F538}" type="presParOf" srcId="{39AF2E31-F7C0-3F49-9245-135D57A726E1}" destId="{18AAC20C-DA99-0341-8C05-6EC2C513409E}" srcOrd="0" destOrd="0" presId="urn:microsoft.com/office/officeart/2009/layout/CirclePictureHierarchy"/>
    <dgm:cxn modelId="{9DA21372-6DDA-D243-ADA5-70AF7418820B}" type="presParOf" srcId="{39AF2E31-F7C0-3F49-9245-135D57A726E1}" destId="{BC1FC4E4-D0D0-B048-ABE8-7FAEF3837E1D}" srcOrd="1" destOrd="0" presId="urn:microsoft.com/office/officeart/2009/layout/CirclePictureHierarchy"/>
    <dgm:cxn modelId="{BDD50ED4-8E25-F94F-98C3-5F7144430EE3}" type="presParOf" srcId="{BC1FC4E4-D0D0-B048-ABE8-7FAEF3837E1D}" destId="{897E5147-9A6B-2649-B33E-432C722F463D}" srcOrd="0" destOrd="0" presId="urn:microsoft.com/office/officeart/2009/layout/CirclePictureHierarchy"/>
    <dgm:cxn modelId="{FB049FD4-ADA5-754E-A566-B8B984D649AE}" type="presParOf" srcId="{897E5147-9A6B-2649-B33E-432C722F463D}" destId="{0623379D-F610-0C4D-8306-D242A11EBBC0}" srcOrd="0" destOrd="0" presId="urn:microsoft.com/office/officeart/2009/layout/CirclePictureHierarchy"/>
    <dgm:cxn modelId="{EF0AC4BE-12F6-1443-B7B5-C99F885EC7C7}" type="presParOf" srcId="{897E5147-9A6B-2649-B33E-432C722F463D}" destId="{E9FF8C30-863E-B44F-912B-0304C23FF75B}" srcOrd="1" destOrd="0" presId="urn:microsoft.com/office/officeart/2009/layout/CirclePictureHierarchy"/>
    <dgm:cxn modelId="{6DE20044-005A-0C49-BD92-3FB81098FC86}" type="presParOf" srcId="{BC1FC4E4-D0D0-B048-ABE8-7FAEF3837E1D}" destId="{4FC69B86-78A7-8248-8CC2-793532AA50F8}" srcOrd="1" destOrd="0" presId="urn:microsoft.com/office/officeart/2009/layout/CirclePictureHierarchy"/>
    <dgm:cxn modelId="{1F521F5A-365E-7545-99A2-FE578BB0FBD3}" type="presParOf" srcId="{4FC69B86-78A7-8248-8CC2-793532AA50F8}" destId="{D5B366EC-BFD5-EA46-B099-84329D82665F}" srcOrd="0" destOrd="0" presId="urn:microsoft.com/office/officeart/2009/layout/CirclePictureHierarchy"/>
    <dgm:cxn modelId="{D3AE469F-757E-974E-8D58-CF083DCB148C}" type="presParOf" srcId="{4FC69B86-78A7-8248-8CC2-793532AA50F8}" destId="{D414F0A0-FAD8-5247-84F0-C922C66A6DE8}" srcOrd="1" destOrd="0" presId="urn:microsoft.com/office/officeart/2009/layout/CirclePictureHierarchy"/>
    <dgm:cxn modelId="{98640187-CC98-A244-83BE-2B9AC109841F}" type="presParOf" srcId="{D414F0A0-FAD8-5247-84F0-C922C66A6DE8}" destId="{6F01F29A-CB33-E246-98F8-80D83C70D7EF}" srcOrd="0" destOrd="0" presId="urn:microsoft.com/office/officeart/2009/layout/CirclePictureHierarchy"/>
    <dgm:cxn modelId="{0DCC5B96-99F1-334B-846E-CDF4B7E16DA5}" type="presParOf" srcId="{6F01F29A-CB33-E246-98F8-80D83C70D7EF}" destId="{AD6A9898-169E-C44B-8693-9DB17E8EFA6A}" srcOrd="0" destOrd="0" presId="urn:microsoft.com/office/officeart/2009/layout/CirclePictureHierarchy"/>
    <dgm:cxn modelId="{664B1FE8-30B8-4944-A388-91A786B42BA2}" type="presParOf" srcId="{6F01F29A-CB33-E246-98F8-80D83C70D7EF}" destId="{1B1C5AFA-5F01-564F-BEBF-BC9CF77B9749}" srcOrd="1" destOrd="0" presId="urn:microsoft.com/office/officeart/2009/layout/CirclePictureHierarchy"/>
    <dgm:cxn modelId="{6D4937F4-F035-F546-B4C0-F9700EE4D926}" type="presParOf" srcId="{D414F0A0-FAD8-5247-84F0-C922C66A6DE8}" destId="{92A3F17C-0843-2B48-B8E3-AA6C6A949C94}" srcOrd="1" destOrd="0" presId="urn:microsoft.com/office/officeart/2009/layout/CirclePictureHierarchy"/>
    <dgm:cxn modelId="{0E3F256A-CD8F-164F-B5F0-87084DA3146F}" type="presParOf" srcId="{92A3F17C-0843-2B48-B8E3-AA6C6A949C94}" destId="{EA251AC9-AD17-EE45-89ED-8E7A7DBD213D}" srcOrd="0" destOrd="0" presId="urn:microsoft.com/office/officeart/2009/layout/CirclePictureHierarchy"/>
    <dgm:cxn modelId="{E0DE2C44-4C2B-4048-B2E1-44E2EDE3E290}" type="presParOf" srcId="{92A3F17C-0843-2B48-B8E3-AA6C6A949C94}" destId="{879E0A45-E21D-854B-BD0E-A8B5C1653024}" srcOrd="1" destOrd="0" presId="urn:microsoft.com/office/officeart/2009/layout/CirclePictureHierarchy"/>
    <dgm:cxn modelId="{594F28FF-2F21-A744-BD55-0CC3AF5DF3EA}" type="presParOf" srcId="{879E0A45-E21D-854B-BD0E-A8B5C1653024}" destId="{62DCA8A4-9B65-6242-95FE-24BF7F45EF07}" srcOrd="0" destOrd="0" presId="urn:microsoft.com/office/officeart/2009/layout/CirclePictureHierarchy"/>
    <dgm:cxn modelId="{F329EB4E-BE3C-554A-BFFA-09045BFF5305}" type="presParOf" srcId="{62DCA8A4-9B65-6242-95FE-24BF7F45EF07}" destId="{43044CFA-542D-3644-9D70-ED0BD4A415C1}" srcOrd="0" destOrd="0" presId="urn:microsoft.com/office/officeart/2009/layout/CirclePictureHierarchy"/>
    <dgm:cxn modelId="{1480CC14-87D5-7B49-B464-143DF20F35E9}" type="presParOf" srcId="{62DCA8A4-9B65-6242-95FE-24BF7F45EF07}" destId="{9943F8CE-1CF7-3847-8056-CBCAA79D4E27}" srcOrd="1" destOrd="0" presId="urn:microsoft.com/office/officeart/2009/layout/CirclePictureHierarchy"/>
    <dgm:cxn modelId="{52A61F7A-675B-0E4C-BCB2-366AD7AFAD5E}" type="presParOf" srcId="{879E0A45-E21D-854B-BD0E-A8B5C1653024}" destId="{500A349D-2BC3-6A4A-801C-CAF81AD40281}"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6C319-C4ED-42E1-BCDC-61CBB6BD4A8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93F7B7E-3FEE-4311-B31D-227C0FEE2F27}">
      <dgm:prSet/>
      <dgm:spPr/>
      <dgm:t>
        <a:bodyPr/>
        <a:lstStyle/>
        <a:p>
          <a:r>
            <a:rPr lang="en-US"/>
            <a:t>We have gender as a covariate</a:t>
          </a:r>
        </a:p>
      </dgm:t>
    </dgm:pt>
    <dgm:pt modelId="{1243EE16-EF19-4F32-A86C-93FEAC8B68F4}" type="parTrans" cxnId="{D14C4EB6-638C-43EC-8056-B4AE4CE9887A}">
      <dgm:prSet/>
      <dgm:spPr/>
      <dgm:t>
        <a:bodyPr/>
        <a:lstStyle/>
        <a:p>
          <a:endParaRPr lang="en-US"/>
        </a:p>
      </dgm:t>
    </dgm:pt>
    <dgm:pt modelId="{74085C74-2B5E-4585-846E-193681259745}" type="sibTrans" cxnId="{D14C4EB6-638C-43EC-8056-B4AE4CE9887A}">
      <dgm:prSet/>
      <dgm:spPr/>
      <dgm:t>
        <a:bodyPr/>
        <a:lstStyle/>
        <a:p>
          <a:endParaRPr lang="en-US"/>
        </a:p>
      </dgm:t>
    </dgm:pt>
    <dgm:pt modelId="{8665DB63-FBB0-4136-A8D6-D2D22615C8BF}">
      <dgm:prSet/>
      <dgm:spPr/>
      <dgm:t>
        <a:bodyPr/>
        <a:lstStyle/>
        <a:p>
          <a:r>
            <a:rPr lang="en-US"/>
            <a:t>We are predicting whether females (males) are more likely to be in class </a:t>
          </a:r>
        </a:p>
      </dgm:t>
    </dgm:pt>
    <dgm:pt modelId="{E664A80D-BD2C-4333-B78C-60C443045ACD}" type="parTrans" cxnId="{6127812D-6970-437D-B582-7C4A7B57725B}">
      <dgm:prSet/>
      <dgm:spPr/>
      <dgm:t>
        <a:bodyPr/>
        <a:lstStyle/>
        <a:p>
          <a:endParaRPr lang="en-US"/>
        </a:p>
      </dgm:t>
    </dgm:pt>
    <dgm:pt modelId="{F4B3A83B-ED8A-42B2-8851-E1A23A2520EC}" type="sibTrans" cxnId="{6127812D-6970-437D-B582-7C4A7B57725B}">
      <dgm:prSet/>
      <dgm:spPr/>
      <dgm:t>
        <a:bodyPr/>
        <a:lstStyle/>
        <a:p>
          <a:endParaRPr lang="en-US"/>
        </a:p>
      </dgm:t>
    </dgm:pt>
    <dgm:pt modelId="{23139AFB-3D59-4A2D-B2EB-B20D3B5E9EBE}">
      <dgm:prSet/>
      <dgm:spPr/>
      <dgm:t>
        <a:bodyPr/>
        <a:lstStyle/>
        <a:p>
          <a:r>
            <a:rPr lang="en-US"/>
            <a:t>1 v 2</a:t>
          </a:r>
        </a:p>
      </dgm:t>
    </dgm:pt>
    <dgm:pt modelId="{E27810D3-BCB2-4509-94E0-6E5078EDB3C8}" type="parTrans" cxnId="{E8634C85-9E0B-4797-897A-C557D48162F7}">
      <dgm:prSet/>
      <dgm:spPr/>
      <dgm:t>
        <a:bodyPr/>
        <a:lstStyle/>
        <a:p>
          <a:endParaRPr lang="en-US"/>
        </a:p>
      </dgm:t>
    </dgm:pt>
    <dgm:pt modelId="{4E306DBF-B66C-434A-A740-E1850B140A86}" type="sibTrans" cxnId="{E8634C85-9E0B-4797-897A-C557D48162F7}">
      <dgm:prSet/>
      <dgm:spPr/>
      <dgm:t>
        <a:bodyPr/>
        <a:lstStyle/>
        <a:p>
          <a:endParaRPr lang="en-US"/>
        </a:p>
      </dgm:t>
    </dgm:pt>
    <dgm:pt modelId="{61B8093D-1944-4151-B574-35CF4F8CA288}">
      <dgm:prSet/>
      <dgm:spPr/>
      <dgm:t>
        <a:bodyPr/>
        <a:lstStyle/>
        <a:p>
          <a:r>
            <a:rPr lang="en-US"/>
            <a:t>1 v 3</a:t>
          </a:r>
        </a:p>
      </dgm:t>
    </dgm:pt>
    <dgm:pt modelId="{4A16A4EB-D28C-445B-82F3-78DB29854D47}" type="parTrans" cxnId="{8F35F16E-783A-4D9D-B0F7-BA4E5C9670DB}">
      <dgm:prSet/>
      <dgm:spPr/>
      <dgm:t>
        <a:bodyPr/>
        <a:lstStyle/>
        <a:p>
          <a:endParaRPr lang="en-US"/>
        </a:p>
      </dgm:t>
    </dgm:pt>
    <dgm:pt modelId="{8B5F1AEF-9E1D-4B75-8178-945CE0BFC7EA}" type="sibTrans" cxnId="{8F35F16E-783A-4D9D-B0F7-BA4E5C9670DB}">
      <dgm:prSet/>
      <dgm:spPr/>
      <dgm:t>
        <a:bodyPr/>
        <a:lstStyle/>
        <a:p>
          <a:endParaRPr lang="en-US"/>
        </a:p>
      </dgm:t>
    </dgm:pt>
    <dgm:pt modelId="{4155C3B7-5699-4F5E-B471-1B88AD35BF1F}">
      <dgm:prSet/>
      <dgm:spPr/>
      <dgm:t>
        <a:bodyPr/>
        <a:lstStyle/>
        <a:p>
          <a:r>
            <a:rPr lang="en-US"/>
            <a:t>1 v 4</a:t>
          </a:r>
        </a:p>
      </dgm:t>
    </dgm:pt>
    <dgm:pt modelId="{EE703FC3-5107-4C7D-8F82-76F60C5C7F70}" type="parTrans" cxnId="{5A0F6FBF-AD6D-415D-8CB5-D4CBB5F2E837}">
      <dgm:prSet/>
      <dgm:spPr/>
      <dgm:t>
        <a:bodyPr/>
        <a:lstStyle/>
        <a:p>
          <a:endParaRPr lang="en-US"/>
        </a:p>
      </dgm:t>
    </dgm:pt>
    <dgm:pt modelId="{D19D1C1C-A771-4AC1-AF42-CED56FEFA852}" type="sibTrans" cxnId="{5A0F6FBF-AD6D-415D-8CB5-D4CBB5F2E837}">
      <dgm:prSet/>
      <dgm:spPr/>
      <dgm:t>
        <a:bodyPr/>
        <a:lstStyle/>
        <a:p>
          <a:endParaRPr lang="en-US"/>
        </a:p>
      </dgm:t>
    </dgm:pt>
    <dgm:pt modelId="{0A88318A-3CF0-4733-93EE-36257570D17F}">
      <dgm:prSet/>
      <dgm:spPr/>
      <dgm:t>
        <a:bodyPr/>
        <a:lstStyle/>
        <a:p>
          <a:r>
            <a:rPr lang="en-US"/>
            <a:t>2 v 4</a:t>
          </a:r>
        </a:p>
      </dgm:t>
    </dgm:pt>
    <dgm:pt modelId="{7447FE83-A0BD-456C-ADD5-CEB8A2926C7B}" type="parTrans" cxnId="{9A3DB599-19C9-4AE3-9FAE-D75FA2EDE50B}">
      <dgm:prSet/>
      <dgm:spPr/>
      <dgm:t>
        <a:bodyPr/>
        <a:lstStyle/>
        <a:p>
          <a:endParaRPr lang="en-US"/>
        </a:p>
      </dgm:t>
    </dgm:pt>
    <dgm:pt modelId="{603F1D9F-357C-4008-9F34-3F6A2A8AC358}" type="sibTrans" cxnId="{9A3DB599-19C9-4AE3-9FAE-D75FA2EDE50B}">
      <dgm:prSet/>
      <dgm:spPr/>
      <dgm:t>
        <a:bodyPr/>
        <a:lstStyle/>
        <a:p>
          <a:endParaRPr lang="en-US"/>
        </a:p>
      </dgm:t>
    </dgm:pt>
    <dgm:pt modelId="{A84EE8E3-CD01-4692-8CE4-35D0E738AB68}">
      <dgm:prSet/>
      <dgm:spPr/>
      <dgm:t>
        <a:bodyPr/>
        <a:lstStyle/>
        <a:p>
          <a:r>
            <a:rPr lang="en-US"/>
            <a:t>2 v 3</a:t>
          </a:r>
        </a:p>
      </dgm:t>
    </dgm:pt>
    <dgm:pt modelId="{20D6CA2C-3F40-46AE-9FCF-29B969B392E8}" type="parTrans" cxnId="{3E29D1A9-FC2D-4288-86F7-89655268910D}">
      <dgm:prSet/>
      <dgm:spPr/>
      <dgm:t>
        <a:bodyPr/>
        <a:lstStyle/>
        <a:p>
          <a:endParaRPr lang="en-US"/>
        </a:p>
      </dgm:t>
    </dgm:pt>
    <dgm:pt modelId="{27EB2299-9488-4388-BF19-FB7BD5950188}" type="sibTrans" cxnId="{3E29D1A9-FC2D-4288-86F7-89655268910D}">
      <dgm:prSet/>
      <dgm:spPr/>
      <dgm:t>
        <a:bodyPr/>
        <a:lstStyle/>
        <a:p>
          <a:endParaRPr lang="en-US"/>
        </a:p>
      </dgm:t>
    </dgm:pt>
    <dgm:pt modelId="{2C6033E1-29FC-4D61-B259-9D921581C0E2}">
      <dgm:prSet/>
      <dgm:spPr/>
      <dgm:t>
        <a:bodyPr/>
        <a:lstStyle/>
        <a:p>
          <a:r>
            <a:rPr lang="en-US"/>
            <a:t>3 v 4</a:t>
          </a:r>
        </a:p>
      </dgm:t>
    </dgm:pt>
    <dgm:pt modelId="{823D4373-66AB-4691-BC65-ED14A5531163}" type="parTrans" cxnId="{2DC4D23A-841F-4B28-AF7E-CC007F733F9B}">
      <dgm:prSet/>
      <dgm:spPr/>
      <dgm:t>
        <a:bodyPr/>
        <a:lstStyle/>
        <a:p>
          <a:endParaRPr lang="en-US"/>
        </a:p>
      </dgm:t>
    </dgm:pt>
    <dgm:pt modelId="{1814A9C4-D70E-4B9E-96C1-928F6F47E724}" type="sibTrans" cxnId="{2DC4D23A-841F-4B28-AF7E-CC007F733F9B}">
      <dgm:prSet/>
      <dgm:spPr/>
      <dgm:t>
        <a:bodyPr/>
        <a:lstStyle/>
        <a:p>
          <a:endParaRPr lang="en-US"/>
        </a:p>
      </dgm:t>
    </dgm:pt>
    <dgm:pt modelId="{0CF78BAB-9919-439D-8357-F5409BED7A32}">
      <dgm:prSet/>
      <dgm:spPr/>
      <dgm:t>
        <a:bodyPr/>
        <a:lstStyle/>
        <a:p>
          <a:r>
            <a:rPr lang="en-US" dirty="0"/>
            <a:t>But, the software selects only </a:t>
          </a:r>
          <a:r>
            <a:rPr lang="en-US" b="1" dirty="0"/>
            <a:t>one class </a:t>
          </a:r>
          <a:r>
            <a:rPr lang="en-US" dirty="0"/>
            <a:t>for comparison (class 1)</a:t>
          </a:r>
        </a:p>
      </dgm:t>
    </dgm:pt>
    <dgm:pt modelId="{808BD45D-65E7-495F-9679-0C50EEA3A33F}" type="parTrans" cxnId="{9B748210-FA94-4FA8-B7FE-6D5BF535E738}">
      <dgm:prSet/>
      <dgm:spPr/>
      <dgm:t>
        <a:bodyPr/>
        <a:lstStyle/>
        <a:p>
          <a:endParaRPr lang="en-US"/>
        </a:p>
      </dgm:t>
    </dgm:pt>
    <dgm:pt modelId="{C112D2FF-C565-4B93-A78D-BE39A624D0D4}" type="sibTrans" cxnId="{9B748210-FA94-4FA8-B7FE-6D5BF535E738}">
      <dgm:prSet/>
      <dgm:spPr/>
      <dgm:t>
        <a:bodyPr/>
        <a:lstStyle/>
        <a:p>
          <a:endParaRPr lang="en-US"/>
        </a:p>
      </dgm:t>
    </dgm:pt>
    <dgm:pt modelId="{37089651-32A4-401F-B4A4-F90CCC88CAF6}">
      <dgm:prSet/>
      <dgm:spPr/>
      <dgm:t>
        <a:bodyPr/>
        <a:lstStyle/>
        <a:p>
          <a:r>
            <a:rPr lang="en-US"/>
            <a:t>What do you expect</a:t>
          </a:r>
        </a:p>
      </dgm:t>
    </dgm:pt>
    <dgm:pt modelId="{63D71F9F-DF5F-4192-A455-D0DE5F22B5B7}" type="parTrans" cxnId="{87C809D5-379B-4C03-9B44-F530A153DAAA}">
      <dgm:prSet/>
      <dgm:spPr/>
      <dgm:t>
        <a:bodyPr/>
        <a:lstStyle/>
        <a:p>
          <a:endParaRPr lang="en-US"/>
        </a:p>
      </dgm:t>
    </dgm:pt>
    <dgm:pt modelId="{7030D03B-EF53-4576-8AD1-0DEB1A576393}" type="sibTrans" cxnId="{87C809D5-379B-4C03-9B44-F530A153DAAA}">
      <dgm:prSet/>
      <dgm:spPr/>
      <dgm:t>
        <a:bodyPr/>
        <a:lstStyle/>
        <a:p>
          <a:endParaRPr lang="en-US"/>
        </a:p>
      </dgm:t>
    </dgm:pt>
    <dgm:pt modelId="{6FEFF297-06A3-497D-8721-6BBB489224B1}" type="pres">
      <dgm:prSet presAssocID="{E1D6C319-C4ED-42E1-BCDC-61CBB6BD4A86}" presName="linear" presStyleCnt="0">
        <dgm:presLayoutVars>
          <dgm:animLvl val="lvl"/>
          <dgm:resizeHandles val="exact"/>
        </dgm:presLayoutVars>
      </dgm:prSet>
      <dgm:spPr/>
    </dgm:pt>
    <dgm:pt modelId="{56B72B15-730F-48CA-BF74-B2AF12A7F763}" type="pres">
      <dgm:prSet presAssocID="{F93F7B7E-3FEE-4311-B31D-227C0FEE2F27}" presName="parentText" presStyleLbl="node1" presStyleIdx="0" presStyleCnt="2">
        <dgm:presLayoutVars>
          <dgm:chMax val="0"/>
          <dgm:bulletEnabled val="1"/>
        </dgm:presLayoutVars>
      </dgm:prSet>
      <dgm:spPr/>
    </dgm:pt>
    <dgm:pt modelId="{720D4976-2294-4DDF-9E33-8A7AE877F28D}" type="pres">
      <dgm:prSet presAssocID="{F93F7B7E-3FEE-4311-B31D-227C0FEE2F27}" presName="childText" presStyleLbl="revTx" presStyleIdx="0" presStyleCnt="1">
        <dgm:presLayoutVars>
          <dgm:bulletEnabled val="1"/>
        </dgm:presLayoutVars>
      </dgm:prSet>
      <dgm:spPr/>
    </dgm:pt>
    <dgm:pt modelId="{D401A2CC-5A9B-4C4E-AAB3-645DC3A43E4E}" type="pres">
      <dgm:prSet presAssocID="{37089651-32A4-401F-B4A4-F90CCC88CAF6}" presName="parentText" presStyleLbl="node1" presStyleIdx="1" presStyleCnt="2">
        <dgm:presLayoutVars>
          <dgm:chMax val="0"/>
          <dgm:bulletEnabled val="1"/>
        </dgm:presLayoutVars>
      </dgm:prSet>
      <dgm:spPr/>
    </dgm:pt>
  </dgm:ptLst>
  <dgm:cxnLst>
    <dgm:cxn modelId="{9B748210-FA94-4FA8-B7FE-6D5BF535E738}" srcId="{F93F7B7E-3FEE-4311-B31D-227C0FEE2F27}" destId="{0CF78BAB-9919-439D-8357-F5409BED7A32}" srcOrd="1" destOrd="0" parTransId="{808BD45D-65E7-495F-9679-0C50EEA3A33F}" sibTransId="{C112D2FF-C565-4B93-A78D-BE39A624D0D4}"/>
    <dgm:cxn modelId="{E18D3F11-1C81-43CE-A928-E1BD3C8C7707}" type="presOf" srcId="{0CF78BAB-9919-439D-8357-F5409BED7A32}" destId="{720D4976-2294-4DDF-9E33-8A7AE877F28D}" srcOrd="0" destOrd="7" presId="urn:microsoft.com/office/officeart/2005/8/layout/vList2"/>
    <dgm:cxn modelId="{0AB09E29-24CD-49CB-AD1C-37759D19EE61}" type="presOf" srcId="{F93F7B7E-3FEE-4311-B31D-227C0FEE2F27}" destId="{56B72B15-730F-48CA-BF74-B2AF12A7F763}" srcOrd="0" destOrd="0" presId="urn:microsoft.com/office/officeart/2005/8/layout/vList2"/>
    <dgm:cxn modelId="{6127812D-6970-437D-B582-7C4A7B57725B}" srcId="{F93F7B7E-3FEE-4311-B31D-227C0FEE2F27}" destId="{8665DB63-FBB0-4136-A8D6-D2D22615C8BF}" srcOrd="0" destOrd="0" parTransId="{E664A80D-BD2C-4333-B78C-60C443045ACD}" sibTransId="{F4B3A83B-ED8A-42B2-8851-E1A23A2520EC}"/>
    <dgm:cxn modelId="{2DC4D23A-841F-4B28-AF7E-CC007F733F9B}" srcId="{8665DB63-FBB0-4136-A8D6-D2D22615C8BF}" destId="{2C6033E1-29FC-4D61-B259-9D921581C0E2}" srcOrd="5" destOrd="0" parTransId="{823D4373-66AB-4691-BC65-ED14A5531163}" sibTransId="{1814A9C4-D70E-4B9E-96C1-928F6F47E724}"/>
    <dgm:cxn modelId="{D69BFC69-9FD0-47AB-ADE3-AF3B5D70EB2E}" type="presOf" srcId="{4155C3B7-5699-4F5E-B471-1B88AD35BF1F}" destId="{720D4976-2294-4DDF-9E33-8A7AE877F28D}" srcOrd="0" destOrd="3" presId="urn:microsoft.com/office/officeart/2005/8/layout/vList2"/>
    <dgm:cxn modelId="{ACF3456E-B1E9-445D-BE07-7D1668C79A84}" type="presOf" srcId="{8665DB63-FBB0-4136-A8D6-D2D22615C8BF}" destId="{720D4976-2294-4DDF-9E33-8A7AE877F28D}" srcOrd="0" destOrd="0" presId="urn:microsoft.com/office/officeart/2005/8/layout/vList2"/>
    <dgm:cxn modelId="{8F35F16E-783A-4D9D-B0F7-BA4E5C9670DB}" srcId="{8665DB63-FBB0-4136-A8D6-D2D22615C8BF}" destId="{61B8093D-1944-4151-B574-35CF4F8CA288}" srcOrd="1" destOrd="0" parTransId="{4A16A4EB-D28C-445B-82F3-78DB29854D47}" sibTransId="{8B5F1AEF-9E1D-4B75-8178-945CE0BFC7EA}"/>
    <dgm:cxn modelId="{5DD6374F-654C-4D44-B110-26E2A6A03863}" type="presOf" srcId="{E1D6C319-C4ED-42E1-BCDC-61CBB6BD4A86}" destId="{6FEFF297-06A3-497D-8721-6BBB489224B1}" srcOrd="0" destOrd="0" presId="urn:microsoft.com/office/officeart/2005/8/layout/vList2"/>
    <dgm:cxn modelId="{E8634C85-9E0B-4797-897A-C557D48162F7}" srcId="{8665DB63-FBB0-4136-A8D6-D2D22615C8BF}" destId="{23139AFB-3D59-4A2D-B2EB-B20D3B5E9EBE}" srcOrd="0" destOrd="0" parTransId="{E27810D3-BCB2-4509-94E0-6E5078EDB3C8}" sibTransId="{4E306DBF-B66C-434A-A740-E1850B140A86}"/>
    <dgm:cxn modelId="{9A3DB599-19C9-4AE3-9FAE-D75FA2EDE50B}" srcId="{8665DB63-FBB0-4136-A8D6-D2D22615C8BF}" destId="{0A88318A-3CF0-4733-93EE-36257570D17F}" srcOrd="3" destOrd="0" parTransId="{7447FE83-A0BD-456C-ADD5-CEB8A2926C7B}" sibTransId="{603F1D9F-357C-4008-9F34-3F6A2A8AC358}"/>
    <dgm:cxn modelId="{4C4585A6-30E7-43F3-9F81-AE3EE492DF72}" type="presOf" srcId="{A84EE8E3-CD01-4692-8CE4-35D0E738AB68}" destId="{720D4976-2294-4DDF-9E33-8A7AE877F28D}" srcOrd="0" destOrd="5" presId="urn:microsoft.com/office/officeart/2005/8/layout/vList2"/>
    <dgm:cxn modelId="{CD6B56A7-CCD3-4172-8A8A-71FF81F21F67}" type="presOf" srcId="{61B8093D-1944-4151-B574-35CF4F8CA288}" destId="{720D4976-2294-4DDF-9E33-8A7AE877F28D}" srcOrd="0" destOrd="2" presId="urn:microsoft.com/office/officeart/2005/8/layout/vList2"/>
    <dgm:cxn modelId="{3E29D1A9-FC2D-4288-86F7-89655268910D}" srcId="{8665DB63-FBB0-4136-A8D6-D2D22615C8BF}" destId="{A84EE8E3-CD01-4692-8CE4-35D0E738AB68}" srcOrd="4" destOrd="0" parTransId="{20D6CA2C-3F40-46AE-9FCF-29B969B392E8}" sibTransId="{27EB2299-9488-4388-BF19-FB7BD5950188}"/>
    <dgm:cxn modelId="{D14C4EB6-638C-43EC-8056-B4AE4CE9887A}" srcId="{E1D6C319-C4ED-42E1-BCDC-61CBB6BD4A86}" destId="{F93F7B7E-3FEE-4311-B31D-227C0FEE2F27}" srcOrd="0" destOrd="0" parTransId="{1243EE16-EF19-4F32-A86C-93FEAC8B68F4}" sibTransId="{74085C74-2B5E-4585-846E-193681259745}"/>
    <dgm:cxn modelId="{254829BC-93A2-4C2E-A8CD-C6DBE4469532}" type="presOf" srcId="{23139AFB-3D59-4A2D-B2EB-B20D3B5E9EBE}" destId="{720D4976-2294-4DDF-9E33-8A7AE877F28D}" srcOrd="0" destOrd="1" presId="urn:microsoft.com/office/officeart/2005/8/layout/vList2"/>
    <dgm:cxn modelId="{98500ABD-E7C7-42C4-961F-D35296C78812}" type="presOf" srcId="{2C6033E1-29FC-4D61-B259-9D921581C0E2}" destId="{720D4976-2294-4DDF-9E33-8A7AE877F28D}" srcOrd="0" destOrd="6" presId="urn:microsoft.com/office/officeart/2005/8/layout/vList2"/>
    <dgm:cxn modelId="{5A0F6FBF-AD6D-415D-8CB5-D4CBB5F2E837}" srcId="{8665DB63-FBB0-4136-A8D6-D2D22615C8BF}" destId="{4155C3B7-5699-4F5E-B471-1B88AD35BF1F}" srcOrd="2" destOrd="0" parTransId="{EE703FC3-5107-4C7D-8F82-76F60C5C7F70}" sibTransId="{D19D1C1C-A771-4AC1-AF42-CED56FEFA852}"/>
    <dgm:cxn modelId="{0B165CC5-CF55-47CE-8A4C-F88C69945274}" type="presOf" srcId="{37089651-32A4-401F-B4A4-F90CCC88CAF6}" destId="{D401A2CC-5A9B-4C4E-AAB3-645DC3A43E4E}" srcOrd="0" destOrd="0" presId="urn:microsoft.com/office/officeart/2005/8/layout/vList2"/>
    <dgm:cxn modelId="{87C809D5-379B-4C03-9B44-F530A153DAAA}" srcId="{E1D6C319-C4ED-42E1-BCDC-61CBB6BD4A86}" destId="{37089651-32A4-401F-B4A4-F90CCC88CAF6}" srcOrd="1" destOrd="0" parTransId="{63D71F9F-DF5F-4192-A455-D0DE5F22B5B7}" sibTransId="{7030D03B-EF53-4576-8AD1-0DEB1A576393}"/>
    <dgm:cxn modelId="{1BAB76EA-8D5F-403B-B134-CE9976CA27A9}" type="presOf" srcId="{0A88318A-3CF0-4733-93EE-36257570D17F}" destId="{720D4976-2294-4DDF-9E33-8A7AE877F28D}" srcOrd="0" destOrd="4" presId="urn:microsoft.com/office/officeart/2005/8/layout/vList2"/>
    <dgm:cxn modelId="{59A65611-9419-4DAA-BE05-A70F5BEAD95D}" type="presParOf" srcId="{6FEFF297-06A3-497D-8721-6BBB489224B1}" destId="{56B72B15-730F-48CA-BF74-B2AF12A7F763}" srcOrd="0" destOrd="0" presId="urn:microsoft.com/office/officeart/2005/8/layout/vList2"/>
    <dgm:cxn modelId="{77049285-421A-47BE-A2A7-A32D65D51AD9}" type="presParOf" srcId="{6FEFF297-06A3-497D-8721-6BBB489224B1}" destId="{720D4976-2294-4DDF-9E33-8A7AE877F28D}" srcOrd="1" destOrd="0" presId="urn:microsoft.com/office/officeart/2005/8/layout/vList2"/>
    <dgm:cxn modelId="{A87045AD-7B01-4FEA-AD9C-357D662D13D6}" type="presParOf" srcId="{6FEFF297-06A3-497D-8721-6BBB489224B1}" destId="{D401A2CC-5A9B-4C4E-AAB3-645DC3A43E4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B875-5805-4A14-909C-48B2ACBFBF90}">
      <dsp:nvSpPr>
        <dsp:cNvPr id="0" name=""/>
        <dsp:cNvSpPr/>
      </dsp:nvSpPr>
      <dsp:spPr>
        <a:xfrm>
          <a:off x="32193" y="9090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6241C-ABE0-46F7-8D56-E0671D1AC4B2}">
      <dsp:nvSpPr>
        <dsp:cNvPr id="0" name=""/>
        <dsp:cNvSpPr/>
      </dsp:nvSpPr>
      <dsp:spPr>
        <a:xfrm>
          <a:off x="220614" y="1097481"/>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94A8D-4013-40B2-BB06-BD7376CDB1FD}">
      <dsp:nvSpPr>
        <dsp:cNvPr id="0" name=""/>
        <dsp:cNvSpPr/>
      </dsp:nvSpPr>
      <dsp:spPr>
        <a:xfrm>
          <a:off x="1121706"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When is latent class analysis (LCA) model useful?</a:t>
          </a:r>
        </a:p>
      </dsp:txBody>
      <dsp:txXfrm>
        <a:off x="1121706" y="909059"/>
        <a:ext cx="2114937" cy="897246"/>
      </dsp:txXfrm>
    </dsp:sp>
    <dsp:sp modelId="{9D71B52B-BEC7-4AC0-A56F-C57FA267268D}">
      <dsp:nvSpPr>
        <dsp:cNvPr id="0" name=""/>
        <dsp:cNvSpPr/>
      </dsp:nvSpPr>
      <dsp:spPr>
        <a:xfrm>
          <a:off x="3605154" y="909059"/>
          <a:ext cx="897246" cy="897246"/>
        </a:xfrm>
        <a:prstGeom prst="ellipse">
          <a:avLst/>
        </a:prstGeom>
        <a:solidFill>
          <a:schemeClr val="accent2">
            <a:hueOff val="-291073"/>
            <a:satOff val="-16786"/>
            <a:lumOff val="1726"/>
            <a:alphaOff val="0"/>
          </a:schemeClr>
        </a:solidFill>
        <a:ln>
          <a:noFill/>
        </a:ln>
        <a:effectLst/>
      </dsp:spPr>
      <dsp:style>
        <a:lnRef idx="0">
          <a:scrgbClr r="0" g="0" b="0"/>
        </a:lnRef>
        <a:fillRef idx="1">
          <a:scrgbClr r="0" g="0" b="0"/>
        </a:fillRef>
        <a:effectRef idx="0">
          <a:scrgbClr r="0" g="0" b="0"/>
        </a:effectRef>
        <a:fontRef idx="minor"/>
      </dsp:style>
    </dsp:sp>
    <dsp:sp modelId="{021268DE-4D82-4DF3-940B-607370B8F0F2}">
      <dsp:nvSpPr>
        <dsp:cNvPr id="0" name=""/>
        <dsp:cNvSpPr/>
      </dsp:nvSpPr>
      <dsp:spPr>
        <a:xfrm>
          <a:off x="3793576" y="1097481"/>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6B405-00B5-459C-A475-5FC2C528AB9F}">
      <dsp:nvSpPr>
        <dsp:cNvPr id="0" name=""/>
        <dsp:cNvSpPr/>
      </dsp:nvSpPr>
      <dsp:spPr>
        <a:xfrm>
          <a:off x="4694667"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What is the LCA model its underlying assumptions?</a:t>
          </a:r>
        </a:p>
      </dsp:txBody>
      <dsp:txXfrm>
        <a:off x="4694667" y="909059"/>
        <a:ext cx="2114937" cy="897246"/>
      </dsp:txXfrm>
    </dsp:sp>
    <dsp:sp modelId="{E1A1C1B1-B2EF-4E6B-A44D-4B33415D0F8E}">
      <dsp:nvSpPr>
        <dsp:cNvPr id="0" name=""/>
        <dsp:cNvSpPr/>
      </dsp:nvSpPr>
      <dsp:spPr>
        <a:xfrm>
          <a:off x="7178116" y="909059"/>
          <a:ext cx="897246" cy="897246"/>
        </a:xfrm>
        <a:prstGeom prst="ellipse">
          <a:avLst/>
        </a:prstGeom>
        <a:solidFill>
          <a:schemeClr val="accent2">
            <a:hueOff val="-582145"/>
            <a:satOff val="-33571"/>
            <a:lumOff val="3451"/>
            <a:alphaOff val="0"/>
          </a:schemeClr>
        </a:solidFill>
        <a:ln>
          <a:noFill/>
        </a:ln>
        <a:effectLst/>
      </dsp:spPr>
      <dsp:style>
        <a:lnRef idx="0">
          <a:scrgbClr r="0" g="0" b="0"/>
        </a:lnRef>
        <a:fillRef idx="1">
          <a:scrgbClr r="0" g="0" b="0"/>
        </a:fillRef>
        <a:effectRef idx="0">
          <a:scrgbClr r="0" g="0" b="0"/>
        </a:effectRef>
        <a:fontRef idx="minor"/>
      </dsp:style>
    </dsp:sp>
    <dsp:sp modelId="{5B64168F-E444-4B1E-A40B-6658DECFE0D9}">
      <dsp:nvSpPr>
        <dsp:cNvPr id="0" name=""/>
        <dsp:cNvSpPr/>
      </dsp:nvSpPr>
      <dsp:spPr>
        <a:xfrm>
          <a:off x="7366538" y="1097481"/>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F7AEB-5E72-47F3-B964-A7E92AF3F5A7}">
      <dsp:nvSpPr>
        <dsp:cNvPr id="0" name=""/>
        <dsp:cNvSpPr/>
      </dsp:nvSpPr>
      <dsp:spPr>
        <a:xfrm>
          <a:off x="8267629"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How to run the model via R in SPSS</a:t>
          </a:r>
        </a:p>
      </dsp:txBody>
      <dsp:txXfrm>
        <a:off x="8267629" y="909059"/>
        <a:ext cx="2114937" cy="897246"/>
      </dsp:txXfrm>
    </dsp:sp>
    <dsp:sp modelId="{F7943FD5-20D2-4191-A57D-4A5595FC0E86}">
      <dsp:nvSpPr>
        <dsp:cNvPr id="0" name=""/>
        <dsp:cNvSpPr/>
      </dsp:nvSpPr>
      <dsp:spPr>
        <a:xfrm>
          <a:off x="32193" y="2546238"/>
          <a:ext cx="897246" cy="897246"/>
        </a:xfrm>
        <a:prstGeom prst="ellipse">
          <a:avLst/>
        </a:prstGeom>
        <a:solidFill>
          <a:schemeClr val="accent2">
            <a:hueOff val="-873218"/>
            <a:satOff val="-50357"/>
            <a:lumOff val="5177"/>
            <a:alphaOff val="0"/>
          </a:schemeClr>
        </a:solidFill>
        <a:ln>
          <a:noFill/>
        </a:ln>
        <a:effectLst/>
      </dsp:spPr>
      <dsp:style>
        <a:lnRef idx="0">
          <a:scrgbClr r="0" g="0" b="0"/>
        </a:lnRef>
        <a:fillRef idx="1">
          <a:scrgbClr r="0" g="0" b="0"/>
        </a:fillRef>
        <a:effectRef idx="0">
          <a:scrgbClr r="0" g="0" b="0"/>
        </a:effectRef>
        <a:fontRef idx="minor"/>
      </dsp:style>
    </dsp:sp>
    <dsp:sp modelId="{2DC984CA-9470-47AE-85CF-FF4C85804F83}">
      <dsp:nvSpPr>
        <dsp:cNvPr id="0" name=""/>
        <dsp:cNvSpPr/>
      </dsp:nvSpPr>
      <dsp:spPr>
        <a:xfrm>
          <a:off x="220614" y="2734659"/>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EEF12-F3AC-4693-B8FA-19E42AB42A03}">
      <dsp:nvSpPr>
        <dsp:cNvPr id="0" name=""/>
        <dsp:cNvSpPr/>
      </dsp:nvSpPr>
      <dsp:spPr>
        <a:xfrm>
          <a:off x="1121706"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How are LCA parameters interpreted? </a:t>
          </a:r>
        </a:p>
      </dsp:txBody>
      <dsp:txXfrm>
        <a:off x="1121706" y="2546238"/>
        <a:ext cx="2114937" cy="897246"/>
      </dsp:txXfrm>
    </dsp:sp>
    <dsp:sp modelId="{F1C3A68A-AA85-43D1-A400-A4B615414517}">
      <dsp:nvSpPr>
        <dsp:cNvPr id="0" name=""/>
        <dsp:cNvSpPr/>
      </dsp:nvSpPr>
      <dsp:spPr>
        <a:xfrm>
          <a:off x="3605154" y="2546238"/>
          <a:ext cx="897246" cy="897246"/>
        </a:xfrm>
        <a:prstGeom prst="ellipse">
          <a:avLst/>
        </a:prstGeom>
        <a:solidFill>
          <a:schemeClr val="accent2">
            <a:hueOff val="-1164290"/>
            <a:satOff val="-67142"/>
            <a:lumOff val="6902"/>
            <a:alphaOff val="0"/>
          </a:schemeClr>
        </a:solidFill>
        <a:ln>
          <a:noFill/>
        </a:ln>
        <a:effectLst/>
      </dsp:spPr>
      <dsp:style>
        <a:lnRef idx="0">
          <a:scrgbClr r="0" g="0" b="0"/>
        </a:lnRef>
        <a:fillRef idx="1">
          <a:scrgbClr r="0" g="0" b="0"/>
        </a:fillRef>
        <a:effectRef idx="0">
          <a:scrgbClr r="0" g="0" b="0"/>
        </a:effectRef>
        <a:fontRef idx="minor"/>
      </dsp:style>
    </dsp:sp>
    <dsp:sp modelId="{88F2959B-B9EB-46D5-9651-3D9FB304A7F6}">
      <dsp:nvSpPr>
        <dsp:cNvPr id="0" name=""/>
        <dsp:cNvSpPr/>
      </dsp:nvSpPr>
      <dsp:spPr>
        <a:xfrm>
          <a:off x="3793576" y="2734659"/>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9DDE9-8294-4D93-A111-49E86D29256E}">
      <dsp:nvSpPr>
        <dsp:cNvPr id="0" name=""/>
        <dsp:cNvSpPr/>
      </dsp:nvSpPr>
      <dsp:spPr>
        <a:xfrm>
          <a:off x="4694667"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How to determine model fit?</a:t>
          </a:r>
        </a:p>
      </dsp:txBody>
      <dsp:txXfrm>
        <a:off x="4694667" y="2546238"/>
        <a:ext cx="2114937" cy="897246"/>
      </dsp:txXfrm>
    </dsp:sp>
    <dsp:sp modelId="{DE7E3F0A-6E23-4297-BA79-ECA87AE055DC}">
      <dsp:nvSpPr>
        <dsp:cNvPr id="0" name=""/>
        <dsp:cNvSpPr/>
      </dsp:nvSpPr>
      <dsp:spPr>
        <a:xfrm>
          <a:off x="7178116" y="2546238"/>
          <a:ext cx="897246" cy="897246"/>
        </a:xfrm>
        <a:prstGeom prst="ellipse">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42531BCF-D0B7-4951-B588-7397ABB66FB6}">
      <dsp:nvSpPr>
        <dsp:cNvPr id="0" name=""/>
        <dsp:cNvSpPr/>
      </dsp:nvSpPr>
      <dsp:spPr>
        <a:xfrm>
          <a:off x="7366538" y="2734659"/>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83B0B-2A42-4A7B-85FC-41B078DADE97}">
      <dsp:nvSpPr>
        <dsp:cNvPr id="0" name=""/>
        <dsp:cNvSpPr/>
      </dsp:nvSpPr>
      <dsp:spPr>
        <a:xfrm>
          <a:off x="8166789" y="2546238"/>
          <a:ext cx="231661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Incorporating covariates into the measurement model</a:t>
          </a:r>
        </a:p>
      </dsp:txBody>
      <dsp:txXfrm>
        <a:off x="8166789" y="2546238"/>
        <a:ext cx="231661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51AC9-AD17-EE45-89ED-8E7A7DBD213D}">
      <dsp:nvSpPr>
        <dsp:cNvPr id="0" name=""/>
        <dsp:cNvSpPr/>
      </dsp:nvSpPr>
      <dsp:spPr>
        <a:xfrm>
          <a:off x="2016075" y="2947142"/>
          <a:ext cx="91440" cy="252251"/>
        </a:xfrm>
        <a:custGeom>
          <a:avLst/>
          <a:gdLst/>
          <a:ahLst/>
          <a:cxnLst/>
          <a:rect l="0" t="0" r="0" b="0"/>
          <a:pathLst>
            <a:path>
              <a:moveTo>
                <a:pt x="45720" y="0"/>
              </a:moveTo>
              <a:lnTo>
                <a:pt x="45720" y="25225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B366EC-BFD5-EA46-B099-84329D82665F}">
      <dsp:nvSpPr>
        <dsp:cNvPr id="0" name=""/>
        <dsp:cNvSpPr/>
      </dsp:nvSpPr>
      <dsp:spPr>
        <a:xfrm>
          <a:off x="2016075" y="1894092"/>
          <a:ext cx="91440" cy="252251"/>
        </a:xfrm>
        <a:custGeom>
          <a:avLst/>
          <a:gdLst/>
          <a:ahLst/>
          <a:cxnLst/>
          <a:rect l="0" t="0" r="0" b="0"/>
          <a:pathLst>
            <a:path>
              <a:moveTo>
                <a:pt x="45720" y="0"/>
              </a:moveTo>
              <a:lnTo>
                <a:pt x="45720" y="25225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AAC20C-DA99-0341-8C05-6EC2C513409E}">
      <dsp:nvSpPr>
        <dsp:cNvPr id="0" name=""/>
        <dsp:cNvSpPr/>
      </dsp:nvSpPr>
      <dsp:spPr>
        <a:xfrm>
          <a:off x="2016075" y="841042"/>
          <a:ext cx="91440" cy="252251"/>
        </a:xfrm>
        <a:custGeom>
          <a:avLst/>
          <a:gdLst/>
          <a:ahLst/>
          <a:cxnLst/>
          <a:rect l="0" t="0" r="0" b="0"/>
          <a:pathLst>
            <a:path>
              <a:moveTo>
                <a:pt x="45720" y="0"/>
              </a:moveTo>
              <a:lnTo>
                <a:pt x="45720" y="25225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A009A7-2540-B041-9969-6E78DC4CB55F}">
      <dsp:nvSpPr>
        <dsp:cNvPr id="0" name=""/>
        <dsp:cNvSpPr/>
      </dsp:nvSpPr>
      <dsp:spPr>
        <a:xfrm>
          <a:off x="1661396" y="40244"/>
          <a:ext cx="800798" cy="8007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E6397B-5C93-2940-8F42-6F5BB925930C}">
      <dsp:nvSpPr>
        <dsp:cNvPr id="0" name=""/>
        <dsp:cNvSpPr/>
      </dsp:nvSpPr>
      <dsp:spPr>
        <a:xfrm>
          <a:off x="2462194" y="38242"/>
          <a:ext cx="1201197" cy="80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Society</a:t>
          </a:r>
        </a:p>
      </dsp:txBody>
      <dsp:txXfrm>
        <a:off x="2462194" y="38242"/>
        <a:ext cx="1201197" cy="800798"/>
      </dsp:txXfrm>
    </dsp:sp>
    <dsp:sp modelId="{0623379D-F610-0C4D-8306-D242A11EBBC0}">
      <dsp:nvSpPr>
        <dsp:cNvPr id="0" name=""/>
        <dsp:cNvSpPr/>
      </dsp:nvSpPr>
      <dsp:spPr>
        <a:xfrm>
          <a:off x="1661396" y="1093293"/>
          <a:ext cx="800798" cy="8007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FF8C30-863E-B44F-912B-0304C23FF75B}">
      <dsp:nvSpPr>
        <dsp:cNvPr id="0" name=""/>
        <dsp:cNvSpPr/>
      </dsp:nvSpPr>
      <dsp:spPr>
        <a:xfrm>
          <a:off x="2462194" y="1091291"/>
          <a:ext cx="1201197" cy="80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Community (e.g., Neighborhood Resources)</a:t>
          </a:r>
        </a:p>
      </dsp:txBody>
      <dsp:txXfrm>
        <a:off x="2462194" y="1091291"/>
        <a:ext cx="1201197" cy="800798"/>
      </dsp:txXfrm>
    </dsp:sp>
    <dsp:sp modelId="{AD6A9898-169E-C44B-8693-9DB17E8EFA6A}">
      <dsp:nvSpPr>
        <dsp:cNvPr id="0" name=""/>
        <dsp:cNvSpPr/>
      </dsp:nvSpPr>
      <dsp:spPr>
        <a:xfrm>
          <a:off x="1661396" y="2146343"/>
          <a:ext cx="800798" cy="800798"/>
        </a:xfrm>
        <a:prstGeom prst="ellipse">
          <a:avLst/>
        </a:prstGeom>
        <a:blipFill>
          <a:blip xmlns:r="http://schemas.openxmlformats.org/officeDocument/2006/relationships" r:embed="rId3"/>
          <a:srcRect/>
          <a:stretch>
            <a:fillRect l="-25000" r="-25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1C5AFA-5F01-564F-BEBF-BC9CF77B9749}">
      <dsp:nvSpPr>
        <dsp:cNvPr id="0" name=""/>
        <dsp:cNvSpPr/>
      </dsp:nvSpPr>
      <dsp:spPr>
        <a:xfrm>
          <a:off x="2462194" y="2144341"/>
          <a:ext cx="1201197" cy="80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Relational/Family (e.g., Parental Support</a:t>
          </a:r>
        </a:p>
      </dsp:txBody>
      <dsp:txXfrm>
        <a:off x="2462194" y="2144341"/>
        <a:ext cx="1201197" cy="800798"/>
      </dsp:txXfrm>
    </dsp:sp>
    <dsp:sp modelId="{43044CFA-542D-3644-9D70-ED0BD4A415C1}">
      <dsp:nvSpPr>
        <dsp:cNvPr id="0" name=""/>
        <dsp:cNvSpPr/>
      </dsp:nvSpPr>
      <dsp:spPr>
        <a:xfrm>
          <a:off x="1661396" y="3199393"/>
          <a:ext cx="800798" cy="800798"/>
        </a:xfrm>
        <a:prstGeom prst="ellipse">
          <a:avLst/>
        </a:prstGeom>
        <a:blipFill>
          <a:blip xmlns:r="http://schemas.openxmlformats.org/officeDocument/2006/relationships" r:embed="rId4"/>
          <a:srcRect/>
          <a:stretch>
            <a:fillRect l="-17000" r="-17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43F8CE-1CF7-3847-8056-CBCAA79D4E27}">
      <dsp:nvSpPr>
        <dsp:cNvPr id="0" name=""/>
        <dsp:cNvSpPr/>
      </dsp:nvSpPr>
      <dsp:spPr>
        <a:xfrm>
          <a:off x="2462194" y="3197391"/>
          <a:ext cx="1201197" cy="80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Individual (e.g., Age, Gender)</a:t>
          </a:r>
        </a:p>
      </dsp:txBody>
      <dsp:txXfrm>
        <a:off x="2462194" y="3197391"/>
        <a:ext cx="1201197" cy="800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2B15-730F-48CA-BF74-B2AF12A7F763}">
      <dsp:nvSpPr>
        <dsp:cNvPr id="0" name=""/>
        <dsp:cNvSpPr/>
      </dsp:nvSpPr>
      <dsp:spPr>
        <a:xfrm>
          <a:off x="0" y="933"/>
          <a:ext cx="11323983"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 have gender as a covariate</a:t>
          </a:r>
        </a:p>
      </dsp:txBody>
      <dsp:txXfrm>
        <a:off x="28100" y="29033"/>
        <a:ext cx="11267783" cy="519439"/>
      </dsp:txXfrm>
    </dsp:sp>
    <dsp:sp modelId="{720D4976-2294-4DDF-9E33-8A7AE877F28D}">
      <dsp:nvSpPr>
        <dsp:cNvPr id="0" name=""/>
        <dsp:cNvSpPr/>
      </dsp:nvSpPr>
      <dsp:spPr>
        <a:xfrm>
          <a:off x="0" y="576573"/>
          <a:ext cx="11323983" cy="263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We are predicting whether females (males) are more likely to be in class </a:t>
          </a:r>
        </a:p>
        <a:p>
          <a:pPr marL="342900" lvl="2" indent="-171450" algn="l" defTabSz="844550">
            <a:lnSpc>
              <a:spcPct val="90000"/>
            </a:lnSpc>
            <a:spcBef>
              <a:spcPct val="0"/>
            </a:spcBef>
            <a:spcAft>
              <a:spcPct val="20000"/>
            </a:spcAft>
            <a:buChar char="•"/>
          </a:pPr>
          <a:r>
            <a:rPr lang="en-US" sz="1900" kern="1200"/>
            <a:t>1 v 2</a:t>
          </a:r>
        </a:p>
        <a:p>
          <a:pPr marL="342900" lvl="2" indent="-171450" algn="l" defTabSz="844550">
            <a:lnSpc>
              <a:spcPct val="90000"/>
            </a:lnSpc>
            <a:spcBef>
              <a:spcPct val="0"/>
            </a:spcBef>
            <a:spcAft>
              <a:spcPct val="20000"/>
            </a:spcAft>
            <a:buChar char="•"/>
          </a:pPr>
          <a:r>
            <a:rPr lang="en-US" sz="1900" kern="1200"/>
            <a:t>1 v 3</a:t>
          </a:r>
        </a:p>
        <a:p>
          <a:pPr marL="342900" lvl="2" indent="-171450" algn="l" defTabSz="844550">
            <a:lnSpc>
              <a:spcPct val="90000"/>
            </a:lnSpc>
            <a:spcBef>
              <a:spcPct val="0"/>
            </a:spcBef>
            <a:spcAft>
              <a:spcPct val="20000"/>
            </a:spcAft>
            <a:buChar char="•"/>
          </a:pPr>
          <a:r>
            <a:rPr lang="en-US" sz="1900" kern="1200"/>
            <a:t>1 v 4</a:t>
          </a:r>
        </a:p>
        <a:p>
          <a:pPr marL="342900" lvl="2" indent="-171450" algn="l" defTabSz="844550">
            <a:lnSpc>
              <a:spcPct val="90000"/>
            </a:lnSpc>
            <a:spcBef>
              <a:spcPct val="0"/>
            </a:spcBef>
            <a:spcAft>
              <a:spcPct val="20000"/>
            </a:spcAft>
            <a:buChar char="•"/>
          </a:pPr>
          <a:r>
            <a:rPr lang="en-US" sz="1900" kern="1200"/>
            <a:t>2 v 4</a:t>
          </a:r>
        </a:p>
        <a:p>
          <a:pPr marL="342900" lvl="2" indent="-171450" algn="l" defTabSz="844550">
            <a:lnSpc>
              <a:spcPct val="90000"/>
            </a:lnSpc>
            <a:spcBef>
              <a:spcPct val="0"/>
            </a:spcBef>
            <a:spcAft>
              <a:spcPct val="20000"/>
            </a:spcAft>
            <a:buChar char="•"/>
          </a:pPr>
          <a:r>
            <a:rPr lang="en-US" sz="1900" kern="1200"/>
            <a:t>2 v 3</a:t>
          </a:r>
        </a:p>
        <a:p>
          <a:pPr marL="342900" lvl="2" indent="-171450" algn="l" defTabSz="844550">
            <a:lnSpc>
              <a:spcPct val="90000"/>
            </a:lnSpc>
            <a:spcBef>
              <a:spcPct val="0"/>
            </a:spcBef>
            <a:spcAft>
              <a:spcPct val="20000"/>
            </a:spcAft>
            <a:buChar char="•"/>
          </a:pPr>
          <a:r>
            <a:rPr lang="en-US" sz="1900" kern="1200"/>
            <a:t>3 v 4</a:t>
          </a:r>
        </a:p>
        <a:p>
          <a:pPr marL="171450" lvl="1" indent="-171450" algn="l" defTabSz="844550">
            <a:lnSpc>
              <a:spcPct val="90000"/>
            </a:lnSpc>
            <a:spcBef>
              <a:spcPct val="0"/>
            </a:spcBef>
            <a:spcAft>
              <a:spcPct val="20000"/>
            </a:spcAft>
            <a:buChar char="•"/>
          </a:pPr>
          <a:r>
            <a:rPr lang="en-US" sz="1900" kern="1200" dirty="0"/>
            <a:t>But, the software selects only </a:t>
          </a:r>
          <a:r>
            <a:rPr lang="en-US" sz="1900" b="1" kern="1200" dirty="0"/>
            <a:t>one class </a:t>
          </a:r>
          <a:r>
            <a:rPr lang="en-US" sz="1900" kern="1200" dirty="0"/>
            <a:t>for comparison (class 1)</a:t>
          </a:r>
        </a:p>
      </dsp:txBody>
      <dsp:txXfrm>
        <a:off x="0" y="576573"/>
        <a:ext cx="11323983" cy="2633040"/>
      </dsp:txXfrm>
    </dsp:sp>
    <dsp:sp modelId="{D401A2CC-5A9B-4C4E-AAB3-645DC3A43E4E}">
      <dsp:nvSpPr>
        <dsp:cNvPr id="0" name=""/>
        <dsp:cNvSpPr/>
      </dsp:nvSpPr>
      <dsp:spPr>
        <a:xfrm>
          <a:off x="0" y="3209614"/>
          <a:ext cx="11323983"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do you expect</a:t>
          </a:r>
        </a:p>
      </dsp:txBody>
      <dsp:txXfrm>
        <a:off x="28100" y="3237714"/>
        <a:ext cx="11267783" cy="51943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0T21:23:41.224"/>
    </inkml:context>
    <inkml:brush xml:id="br0">
      <inkml:brushProperty name="width" value="0.05" units="cm"/>
      <inkml:brushProperty name="height" value="0.05" units="cm"/>
      <inkml:brushProperty name="color" value="#008C3A"/>
    </inkml:brush>
  </inkml:definitions>
  <inkml:trace contextRef="#ctx0" brushRef="#br0">0 20 24575,'7'-20'0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22:26:30.144"/>
    </inkml:context>
    <inkml:brush xml:id="br0">
      <inkml:brushProperty name="width" value="0.05" units="cm"/>
      <inkml:brushProperty name="height" value="0.05" units="cm"/>
      <inkml:brushProperty name="color" value="#E71224"/>
    </inkml:brush>
  </inkml:definitions>
  <inkml:trace contextRef="#ctx0" brushRef="#br0">3342 263 24575,'-178'1'0,"1"8"0,-257 46 0,-202 112 0,15 60 0,526-185 0,2 5 0,2 4 0,3 4 0,-133 107 0,77-37 0,35-29 0,105-93 0,-335 297 0,296-267 0,35-27 0,0-1 0,1 1 0,-1 0 0,1 1 0,-12 13 0,17-17 0,1-1 0,-1 1 0,1 0 0,0-1 0,0 1 0,0 0 0,0 0 0,1 0 0,-1 0 0,1 0 0,-1 0 0,1 0 0,0 0 0,0 0 0,0 0 0,1 0 0,-1 0 0,1 0 0,0 0 0,-1-1 0,1 1 0,0 0 0,3 4 0,2 5 0,2 0 0,-1 0 0,1-1 0,1 0 0,0 0 0,1-1 0,11 10 0,80 60 0,-100-80 0,24 17 0,1-2 0,1 0 0,1-2 0,0-1 0,1-1 0,0-1 0,50 10 0,17-5 0,103 4 0,-157-16 0,983 43-526,-459-41 411,286 11 125,-602-4 9,627 49 593,-312-37-612,-550-25 0,-1 0 0,1-1 0,0 0 0,0-1 0,22-8 0,66-35 0,-91 40 0,85-35 0,-64 28 0,-1-1 0,54-31 0,-31 10 0,72-52 0,-110 73 0,-1 0 0,-1-1 0,0 0 0,-1-2 0,15-22 0,-18 22 0,0 0 0,-1-1 0,-1 0 0,-1-1 0,-1 0 0,-1 0 0,0 0 0,-1-1 0,-1 0 0,-1 0 0,0-36 0,-2 20 0,-2 0 0,-7-37 0,5 55 0,-1 1 0,0-1 0,-1 1 0,-1 0 0,-1 1 0,-10-18 0,-14-18 0,-2 2 0,-73-84 0,-95-75 0,126 134 0,23 26 0,-3 3 0,-1 3 0,-2 2 0,-2 2 0,-98-45 0,123 68 0,-2 3 0,-52-14 0,-22-7 0,-78-51 0,32 13 0,113 54 0,0-1 0,1-3 0,1-1 0,2-2 0,-48-37 0,81 56 0,-1 1 0,-1-1 0,1 1 0,-1 1 0,0 0 0,0 0 0,0 1 0,0 0 0,0 0 0,-1 1 0,0 1 0,1-1 0,-1 2 0,0-1 0,0 1 0,1 1 0,-1 0 0,0 0 0,1 1 0,-1 0 0,1 0 0,0 1 0,-1 1 0,1-1 0,1 1 0,-1 1 0,0 0 0,1 0 0,-12 11 0,-4 4 0,-1 3 0,-41 28 0,57-45 0,0-1 0,-1 0 0,0 0 0,0-1 0,0 0 0,0 0 0,0-1 0,-19 2 0,13-3 0,2 1 0,-1 0 0,0 1 0,1 0 0,-1 1 0,1 1 0,-21 12 0,-67 26-1365,80-34-5461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400B9-CA8A-4075-96AE-C0052DFFDC32}"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23CB8-5EDD-48F3-BC20-E0F7BEA8052D}" type="slidenum">
              <a:rPr lang="en-US" smtClean="0"/>
              <a:t>‹#›</a:t>
            </a:fld>
            <a:endParaRPr lang="en-US"/>
          </a:p>
        </p:txBody>
      </p:sp>
    </p:spTree>
    <p:extLst>
      <p:ext uri="{BB962C8B-B14F-4D97-AF65-F5344CB8AC3E}">
        <p14:creationId xmlns:p14="http://schemas.microsoft.com/office/powerpoint/2010/main" val="159608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only difference between the Latent Class and Latent Profile models is that the profile models have continuous </a:t>
            </a:r>
            <a:r>
              <a:rPr lang="en-US" i="1" dirty="0"/>
              <a:t>Y’</a:t>
            </a:r>
            <a:r>
              <a:rPr lang="en-US" dirty="0"/>
              <a:t>s and we are not estimating conditional class probabilities we are estimating conditional means of continuous variables</a:t>
            </a:r>
          </a:p>
        </p:txBody>
      </p:sp>
      <p:sp>
        <p:nvSpPr>
          <p:cNvPr id="4" name="Slide Number Placeholder 3"/>
          <p:cNvSpPr>
            <a:spLocks noGrp="1"/>
          </p:cNvSpPr>
          <p:nvPr>
            <p:ph type="sldNum" sz="quarter" idx="5"/>
          </p:nvPr>
        </p:nvSpPr>
        <p:spPr/>
        <p:txBody>
          <a:bodyPr/>
          <a:lstStyle/>
          <a:p>
            <a:fld id="{BC823CB8-5EDD-48F3-BC20-E0F7BEA8052D}" type="slidenum">
              <a:rPr lang="en-US" smtClean="0"/>
              <a:t>5</a:t>
            </a:fld>
            <a:endParaRPr lang="en-US"/>
          </a:p>
        </p:txBody>
      </p:sp>
    </p:spTree>
    <p:extLst>
      <p:ext uri="{BB962C8B-B14F-4D97-AF65-F5344CB8AC3E}">
        <p14:creationId xmlns:p14="http://schemas.microsoft.com/office/powerpoint/2010/main" val="364834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SPSS module does not give us all of these numbers, but it gives the most important ones</a:t>
            </a:r>
          </a:p>
        </p:txBody>
      </p:sp>
      <p:sp>
        <p:nvSpPr>
          <p:cNvPr id="4" name="Slide Number Placeholder 3"/>
          <p:cNvSpPr>
            <a:spLocks noGrp="1"/>
          </p:cNvSpPr>
          <p:nvPr>
            <p:ph type="sldNum" sz="quarter" idx="5"/>
          </p:nvPr>
        </p:nvSpPr>
        <p:spPr/>
        <p:txBody>
          <a:bodyPr/>
          <a:lstStyle/>
          <a:p>
            <a:fld id="{BC823CB8-5EDD-48F3-BC20-E0F7BEA8052D}" type="slidenum">
              <a:rPr lang="en-US" smtClean="0"/>
              <a:t>18</a:t>
            </a:fld>
            <a:endParaRPr lang="en-US"/>
          </a:p>
        </p:txBody>
      </p:sp>
    </p:spTree>
    <p:extLst>
      <p:ext uri="{BB962C8B-B14F-4D97-AF65-F5344CB8AC3E}">
        <p14:creationId xmlns:p14="http://schemas.microsoft.com/office/powerpoint/2010/main" val="98564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DFEF-35E9-D99D-A71D-4FF9B2DD9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68106-2AEA-F886-BEB6-81CCD6D41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4B2C0-D634-49DF-C49C-7C565BC4827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0E26691-6806-22EF-9B78-4DA6D59B3E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7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664D-68C2-3DF2-B17A-B3AC9C1FB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2BDEC-F820-2E72-CA2F-025B8946A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C2FDA-F981-5C9E-F6F2-3F7AACE39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2FEA58-4B2C-1954-FFD3-844BC4A9A6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96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001F-DB9E-9BAC-55F4-9A444BF3B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29580-EB23-FFA3-5414-22022CB3F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EAFC5-9C03-66C9-C857-E44A28101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A2C96B-A7F0-869D-1EE0-6F4FB9CD64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8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A699-90D6-AE35-5A07-E3108D7DC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AC041-10DC-597A-91E2-1281DF9D9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4790D-AC0A-5B59-1410-254E7DD74C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A167D-6083-5BBC-BDCB-E89517CA12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445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5033-F5F6-A46F-810A-EFAFF7FFC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C9867-5EA0-6D2E-9062-44798D8C6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BEC92-D2F2-BA9C-D5D9-06E97C1B77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2E5487-B2E2-E0DA-00C1-3AA65B50F8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8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DE80-C339-E199-BF54-F0AE3CC0D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E5874-A1F7-1B8C-8259-69E741D70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EAF38-41CE-D5C5-7AED-4DD3FBB6A4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9B64B5C-5410-0534-140C-1ACD3B3213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79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874B-038A-8813-8565-5FB8B2D55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6020A-F8FA-5AEA-CCD6-71B1E191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EE6B9-E53D-D1B1-CA72-2B13085D95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9625A-D389-A41D-9113-E625F58A35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30F27-1FF9-4D95-9591-088A7573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84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CE7E5-1B26-F94D-EA45-90E92D39A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F1F95-C470-3539-340F-70B1D74D2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AE42C-B1A4-6AC6-7534-8BCA6D01BE2E}"/>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1D58B53-CB40-6836-2DA7-BCB1371E4E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30F27-1FF9-4D95-9591-088A75736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634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FA1F-40B2-4851-8430-28DB36246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B1EAE-4128-E981-6622-B6BBB3432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F25D8-29A1-2E9E-7202-0EBD72A67527}"/>
              </a:ext>
            </a:extLst>
          </p:cNvPr>
          <p:cNvSpPr>
            <a:spLocks noGrp="1"/>
          </p:cNvSpPr>
          <p:nvPr>
            <p:ph type="body" idx="1"/>
          </p:nvPr>
        </p:nvSpPr>
        <p:spPr/>
        <p:txBody>
          <a:bodyPr/>
          <a:lstStyle/>
          <a:p>
            <a:r>
              <a:rPr lang="en-US" dirty="0"/>
              <a:t>This plot shows the sum score on the x-axis and different outcomes on the y-axis including PHQ score which is a measure of depressive symptoms, HIV risk taking behavior such as sharing needles and not wearing a condom, and problem drinking. </a:t>
            </a:r>
          </a:p>
          <a:p>
            <a:r>
              <a:rPr lang="en-US" dirty="0"/>
              <a:t>In all cases, as ACE score increases, the probability of endorsing these negative behaviors increases as well. </a:t>
            </a:r>
          </a:p>
          <a:p>
            <a:r>
              <a:rPr lang="en-US" dirty="0"/>
              <a:t>For example, the probability of a PHQ score greater than 10 (clinically relevant depression) is around .3 for respondents with 11 ACEs. </a:t>
            </a:r>
          </a:p>
          <a:p>
            <a:r>
              <a:rPr lang="en-US" dirty="0"/>
              <a:t>In contrast, individuals with no ACEs have a 0 probability of a PHQ score greater than 10.</a:t>
            </a:r>
          </a:p>
        </p:txBody>
      </p:sp>
      <p:sp>
        <p:nvSpPr>
          <p:cNvPr id="4" name="Slide Number Placeholder 3">
            <a:extLst>
              <a:ext uri="{FF2B5EF4-FFF2-40B4-BE49-F238E27FC236}">
                <a16:creationId xmlns:a16="http://schemas.microsoft.com/office/drawing/2014/main" id="{7CDAD78A-C6FB-8F4B-B30E-1190E0961C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50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3CB8-5EDD-48F3-BC20-E0F7BEA8052D}" type="slidenum">
              <a:rPr lang="en-US" smtClean="0"/>
              <a:t>6</a:t>
            </a:fld>
            <a:endParaRPr lang="en-US"/>
          </a:p>
        </p:txBody>
      </p:sp>
    </p:spTree>
    <p:extLst>
      <p:ext uri="{BB962C8B-B14F-4D97-AF65-F5344CB8AC3E}">
        <p14:creationId xmlns:p14="http://schemas.microsoft.com/office/powerpoint/2010/main" val="1613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6C41-7D29-9975-775C-DDE580DED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E30CA-2DEB-AC4C-E221-E9CB8CD93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9C9B8-88A1-47CF-4ADC-F961A18B41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70D40-4CB2-5AB9-0A97-E7FDA29EF8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6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A95B7-1AAC-FB7E-DC69-AA891F69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4693A-7048-D672-E396-139B06703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25F10-95D8-D8A4-66CC-002B10CB5965}"/>
              </a:ext>
            </a:extLst>
          </p:cNvPr>
          <p:cNvSpPr>
            <a:spLocks noGrp="1"/>
          </p:cNvSpPr>
          <p:nvPr>
            <p:ph type="body" idx="1"/>
          </p:nvPr>
        </p:nvSpPr>
        <p:spPr/>
        <p:txBody>
          <a:bodyPr/>
          <a:lstStyle/>
          <a:p>
            <a:r>
              <a:rPr lang="en-US" dirty="0"/>
              <a:t>Here we have the Latent Classes compared to the ACE sum score. </a:t>
            </a:r>
          </a:p>
          <a:p>
            <a:r>
              <a:rPr lang="en-US" dirty="0"/>
              <a:t>Focusing on the first row, we see that the 56.3% of youth in the low adversity, or normative class, have less than 1 ACE on average. </a:t>
            </a:r>
          </a:p>
          <a:p>
            <a:r>
              <a:rPr lang="en-US" dirty="0"/>
              <a:t>The 30.3% of youth living in the emotionally abusive alcoholic class have about 2.89 ACEs on average, etc. </a:t>
            </a:r>
          </a:p>
          <a:p>
            <a:r>
              <a:rPr lang="en-US" dirty="0"/>
              <a:t>The chart also shows the ACE distribution for each class. </a:t>
            </a:r>
          </a:p>
          <a:p>
            <a:r>
              <a:rPr lang="en-US" dirty="0"/>
              <a:t>Focusing on the columns we see that 64.5% of youth in the normative class have no ACEs whereas 33.1% have 1 and 2.4% have 2. </a:t>
            </a:r>
          </a:p>
          <a:p>
            <a:r>
              <a:rPr lang="en-US" dirty="0"/>
              <a:t>None of the youth in the low adversity class have 3 or more ACEs.</a:t>
            </a:r>
          </a:p>
          <a:p>
            <a:endParaRPr lang="en-US" dirty="0"/>
          </a:p>
          <a:p>
            <a:r>
              <a:rPr lang="en-US" dirty="0"/>
              <a:t>The takeaway here is that individuals in each class have different distributions of sum scores and within each of the types of household the number of ACEs that people experience is quite variable. Youth with a sum score of 5 for example, are equally likely to be in class 3 or class 4, but have not had nearly the same experiences growing up.</a:t>
            </a:r>
          </a:p>
        </p:txBody>
      </p:sp>
      <p:sp>
        <p:nvSpPr>
          <p:cNvPr id="4" name="Slide Number Placeholder 3">
            <a:extLst>
              <a:ext uri="{FF2B5EF4-FFF2-40B4-BE49-F238E27FC236}">
                <a16:creationId xmlns:a16="http://schemas.microsoft.com/office/drawing/2014/main" id="{83A5D812-902D-41AE-7CE8-DB841AA2E4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E5E6-C4A7-6C46-8F23-5133E4113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03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3CB8-5EDD-48F3-BC20-E0F7BEA8052D}" type="slidenum">
              <a:rPr lang="en-US" smtClean="0"/>
              <a:t>31</a:t>
            </a:fld>
            <a:endParaRPr lang="en-US"/>
          </a:p>
        </p:txBody>
      </p:sp>
    </p:spTree>
    <p:extLst>
      <p:ext uri="{BB962C8B-B14F-4D97-AF65-F5344CB8AC3E}">
        <p14:creationId xmlns:p14="http://schemas.microsoft.com/office/powerpoint/2010/main" val="156761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are the same as the descriptive stats for each variable…</a:t>
            </a:r>
          </a:p>
        </p:txBody>
      </p:sp>
      <p:sp>
        <p:nvSpPr>
          <p:cNvPr id="4" name="Slide Number Placeholder 3"/>
          <p:cNvSpPr>
            <a:spLocks noGrp="1"/>
          </p:cNvSpPr>
          <p:nvPr>
            <p:ph type="sldNum" sz="quarter" idx="5"/>
          </p:nvPr>
        </p:nvSpPr>
        <p:spPr/>
        <p:txBody>
          <a:bodyPr/>
          <a:lstStyle/>
          <a:p>
            <a:fld id="{BC823CB8-5EDD-48F3-BC20-E0F7BEA8052D}" type="slidenum">
              <a:rPr lang="en-US" smtClean="0"/>
              <a:t>33</a:t>
            </a:fld>
            <a:endParaRPr lang="en-US"/>
          </a:p>
        </p:txBody>
      </p:sp>
    </p:spTree>
    <p:extLst>
      <p:ext uri="{BB962C8B-B14F-4D97-AF65-F5344CB8AC3E}">
        <p14:creationId xmlns:p14="http://schemas.microsoft.com/office/powerpoint/2010/main" val="250982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two classes overlap and can be considered ‘low/no’ Aces and so I went with the four class model before settling on the 3 class model</a:t>
            </a:r>
          </a:p>
          <a:p>
            <a:r>
              <a:rPr lang="en-US" dirty="0"/>
              <a:t>There is better separation in the 3 class model</a:t>
            </a:r>
          </a:p>
        </p:txBody>
      </p:sp>
      <p:sp>
        <p:nvSpPr>
          <p:cNvPr id="4" name="Slide Number Placeholder 3"/>
          <p:cNvSpPr>
            <a:spLocks noGrp="1"/>
          </p:cNvSpPr>
          <p:nvPr>
            <p:ph type="sldNum" sz="quarter" idx="5"/>
          </p:nvPr>
        </p:nvSpPr>
        <p:spPr/>
        <p:txBody>
          <a:bodyPr/>
          <a:lstStyle/>
          <a:p>
            <a:fld id="{BC823CB8-5EDD-48F3-BC20-E0F7BEA8052D}" type="slidenum">
              <a:rPr lang="en-US" smtClean="0"/>
              <a:t>41</a:t>
            </a:fld>
            <a:endParaRPr lang="en-US"/>
          </a:p>
        </p:txBody>
      </p:sp>
    </p:spTree>
    <p:extLst>
      <p:ext uri="{BB962C8B-B14F-4D97-AF65-F5344CB8AC3E}">
        <p14:creationId xmlns:p14="http://schemas.microsoft.com/office/powerpoint/2010/main" val="53198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196A-FDB2-F6E8-5584-D214DC1BC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5CCF-5AAC-BFAD-4CD0-941F34088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81BCE-6E55-6881-CC09-1D68075CBA3C}"/>
              </a:ext>
            </a:extLst>
          </p:cNvPr>
          <p:cNvSpPr>
            <a:spLocks noGrp="1"/>
          </p:cNvSpPr>
          <p:nvPr>
            <p:ph type="body" idx="1"/>
          </p:nvPr>
        </p:nvSpPr>
        <p:spPr/>
        <p:txBody>
          <a:bodyPr/>
          <a:lstStyle/>
          <a:p>
            <a:r>
              <a:rPr lang="en-US" dirty="0"/>
              <a:t>The comparison class is the familiar ‘omitted’ class</a:t>
            </a:r>
          </a:p>
        </p:txBody>
      </p:sp>
      <p:sp>
        <p:nvSpPr>
          <p:cNvPr id="4" name="Slide Number Placeholder 3">
            <a:extLst>
              <a:ext uri="{FF2B5EF4-FFF2-40B4-BE49-F238E27FC236}">
                <a16:creationId xmlns:a16="http://schemas.microsoft.com/office/drawing/2014/main" id="{B81FBB23-1C34-D74C-ED8B-DCF94E7F5D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23CB8-5EDD-48F3-BC20-E0F7BEA80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28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3CB8-5EDD-48F3-BC20-E0F7BEA8052D}" type="slidenum">
              <a:rPr lang="en-US" smtClean="0"/>
              <a:t>7</a:t>
            </a:fld>
            <a:endParaRPr lang="en-US"/>
          </a:p>
        </p:txBody>
      </p:sp>
    </p:spTree>
    <p:extLst>
      <p:ext uri="{BB962C8B-B14F-4D97-AF65-F5344CB8AC3E}">
        <p14:creationId xmlns:p14="http://schemas.microsoft.com/office/powerpoint/2010/main" val="66462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In statistics, a mixture model is a probabilistic model for representing the presence of subpopulations within an overall population, without requiring that an observed data set should identify the sub-population to which an individual observation belongs.</a:t>
            </a:r>
            <a:endParaRPr lang="en-US" dirty="0"/>
          </a:p>
        </p:txBody>
      </p:sp>
      <p:sp>
        <p:nvSpPr>
          <p:cNvPr id="4" name="Slide Number Placeholder 3"/>
          <p:cNvSpPr>
            <a:spLocks noGrp="1"/>
          </p:cNvSpPr>
          <p:nvPr>
            <p:ph type="sldNum" sz="quarter" idx="5"/>
          </p:nvPr>
        </p:nvSpPr>
        <p:spPr/>
        <p:txBody>
          <a:bodyPr/>
          <a:lstStyle/>
          <a:p>
            <a:fld id="{BC823CB8-5EDD-48F3-BC20-E0F7BEA8052D}" type="slidenum">
              <a:rPr lang="en-US" smtClean="0"/>
              <a:t>8</a:t>
            </a:fld>
            <a:endParaRPr lang="en-US"/>
          </a:p>
        </p:txBody>
      </p:sp>
    </p:spTree>
    <p:extLst>
      <p:ext uri="{BB962C8B-B14F-4D97-AF65-F5344CB8AC3E}">
        <p14:creationId xmlns:p14="http://schemas.microsoft.com/office/powerpoint/2010/main" val="119337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23CB8-5EDD-48F3-BC20-E0F7BEA80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95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run a Latent Class Analysis (LCA) on these PTSD indicators, the </a:t>
            </a:r>
            <a:r>
              <a:rPr lang="en-US" b="1" dirty="0"/>
              <a:t>mixture assumption</a:t>
            </a:r>
            <a:r>
              <a:rPr lang="en-US" dirty="0"/>
              <a:t> implies that there is an </a:t>
            </a:r>
            <a:r>
              <a:rPr lang="en-US" i="1" dirty="0"/>
              <a:t>unobserved categorical variable</a:t>
            </a:r>
            <a:r>
              <a:rPr lang="en-US" dirty="0"/>
              <a:t>—a latent class variable—that divides the population into a </a:t>
            </a:r>
            <a:r>
              <a:rPr lang="en-US" b="1" dirty="0"/>
              <a:t>finite number of distinct subgroups or “types”</a:t>
            </a:r>
            <a:r>
              <a:rPr lang="en-US" dirty="0"/>
              <a:t> of individuals. </a:t>
            </a:r>
          </a:p>
          <a:p>
            <a:r>
              <a:rPr lang="en-US" dirty="0"/>
              <a:t>Each class represents a different PTSD profile. </a:t>
            </a:r>
          </a:p>
          <a:p>
            <a:r>
              <a:rPr lang="en-US" dirty="0"/>
              <a:t>For example, one class might be characterized by high probabilities of all symptoms, another by mostly avoidance symptoms, and another by mild or no symptoms. </a:t>
            </a:r>
          </a:p>
          <a:p>
            <a:r>
              <a:rPr lang="en-US" dirty="0"/>
              <a:t>So, this assumption means we believe people are not just more or less symptomatic along a continuum, but actually belong to </a:t>
            </a:r>
            <a:r>
              <a:rPr lang="en-US" b="1" dirty="0"/>
              <a:t>qualitatively different groups</a:t>
            </a:r>
            <a:r>
              <a:rPr lang="en-US" dirty="0"/>
              <a:t> based on their symptom patterns.</a:t>
            </a:r>
          </a:p>
          <a:p>
            <a:endParaRPr lang="en-US" dirty="0"/>
          </a:p>
          <a:p>
            <a:r>
              <a:rPr lang="en-US" dirty="0"/>
              <a:t>Now, regarding the </a:t>
            </a:r>
            <a:r>
              <a:rPr lang="en-US" b="1" dirty="0"/>
              <a:t>local independence assumption</a:t>
            </a:r>
            <a:r>
              <a:rPr lang="en-US" dirty="0"/>
              <a:t>: if "avoidance of people" and "avoidance of places" are both indicators of the same latent construct, we might expect them to be correlated. </a:t>
            </a:r>
          </a:p>
          <a:p>
            <a:r>
              <a:rPr lang="en-US" dirty="0"/>
              <a:t>But the local independence assumption says that </a:t>
            </a:r>
            <a:r>
              <a:rPr lang="en-US" b="1" dirty="0"/>
              <a:t>once we account for class membership</a:t>
            </a:r>
            <a:r>
              <a:rPr lang="en-US" dirty="0"/>
              <a:t>, these two variables should be </a:t>
            </a:r>
            <a:r>
              <a:rPr lang="en-US" b="1" dirty="0"/>
              <a:t>statistically independent</a:t>
            </a:r>
            <a:r>
              <a:rPr lang="en-US" dirty="0"/>
              <a:t>. </a:t>
            </a:r>
          </a:p>
          <a:p>
            <a:r>
              <a:rPr lang="en-US" dirty="0"/>
              <a:t>In other words, any association between those two items should be fully explained by the latent class structure. </a:t>
            </a:r>
          </a:p>
          <a:p>
            <a:r>
              <a:rPr lang="en-US" dirty="0"/>
              <a:t>If they're still correlated </a:t>
            </a:r>
            <a:r>
              <a:rPr lang="en-US" i="1" dirty="0"/>
              <a:t>within</a:t>
            </a:r>
            <a:r>
              <a:rPr lang="en-US" dirty="0"/>
              <a:t> a class, that may suggest </a:t>
            </a:r>
            <a:r>
              <a:rPr lang="en-US" b="1" dirty="0"/>
              <a:t>local dependence</a:t>
            </a:r>
            <a:r>
              <a:rPr lang="en-US" dirty="0"/>
              <a:t>, and that the model isn’t fully capturing the relationships between variables—maybe because the latent class structure is </a:t>
            </a:r>
            <a:r>
              <a:rPr lang="en-US" dirty="0" err="1"/>
              <a:t>misspecified</a:t>
            </a:r>
            <a:r>
              <a:rPr lang="en-US" dirty="0"/>
              <a:t>, or because there’s an unmodeled dimension (like a shared avoidance factor) operating </a:t>
            </a:r>
            <a:r>
              <a:rPr lang="en-US" i="1" dirty="0"/>
              <a:t>within</a:t>
            </a:r>
            <a:r>
              <a:rPr lang="en-US" dirty="0"/>
              <a:t> classes.</a:t>
            </a:r>
          </a:p>
          <a:p>
            <a:endParaRPr lang="en-US" dirty="0"/>
          </a:p>
          <a:p>
            <a:endParaRPr lang="en-US" dirty="0"/>
          </a:p>
        </p:txBody>
      </p:sp>
      <p:sp>
        <p:nvSpPr>
          <p:cNvPr id="4" name="Slide Number Placeholder 3"/>
          <p:cNvSpPr>
            <a:spLocks noGrp="1"/>
          </p:cNvSpPr>
          <p:nvPr>
            <p:ph type="sldNum" sz="quarter" idx="5"/>
          </p:nvPr>
        </p:nvSpPr>
        <p:spPr/>
        <p:txBody>
          <a:bodyPr/>
          <a:lstStyle/>
          <a:p>
            <a:fld id="{BC823CB8-5EDD-48F3-BC20-E0F7BEA8052D}" type="slidenum">
              <a:rPr lang="en-US" smtClean="0"/>
              <a:t>10</a:t>
            </a:fld>
            <a:endParaRPr lang="en-US"/>
          </a:p>
        </p:txBody>
      </p:sp>
    </p:spTree>
    <p:extLst>
      <p:ext uri="{BB962C8B-B14F-4D97-AF65-F5344CB8AC3E}">
        <p14:creationId xmlns:p14="http://schemas.microsoft.com/office/powerpoint/2010/main" val="220265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23CB8-5EDD-48F3-BC20-E0F7BEA80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81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researchers found 3 classes best described the frailty concept</a:t>
            </a:r>
          </a:p>
          <a:p>
            <a:r>
              <a:rPr lang="en-US" dirty="0"/>
              <a:t>Of note is that these classes differ </a:t>
            </a:r>
            <a:r>
              <a:rPr lang="en-US" i="1" dirty="0"/>
              <a:t>by degree </a:t>
            </a:r>
            <a:r>
              <a:rPr lang="en-US" i="0" dirty="0"/>
              <a:t>– high medium and low</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23CB8-5EDD-48F3-BC20-E0F7BEA80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81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23CB8-5EDD-48F3-BC20-E0F7BEA80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62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8717-DDB0-42A7-8AF8-D0070C54E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C47440-F7B7-499A-B5E1-AB4D65BB2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2722D-FBFA-4964-8114-4BC1211F7D57}"/>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708C1EBB-811E-49CC-8EC2-33604D665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53664-D48E-4B4D-95B6-564FC6DAC5F1}"/>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334594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BC2E-DFD8-4B48-AD68-1E4131862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5EC58E-2D49-4D5C-81D8-CB1D79557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61140-2AB0-45F2-89B5-93375F56478B}"/>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ABD26E27-51CF-41D3-9334-FC4E94075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15974-3BEF-40E5-AF2D-E348D8AA8F78}"/>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18189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8D176-434A-4D5B-85A0-8374AFD59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CC211-184D-4EF0-86A2-9296B62B8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2819C-B565-4169-9902-6FF532C16BE9}"/>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6EF1DB75-4726-4B33-BDC7-7AED1C3C2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4DD4C-96FD-4EBE-A829-D0F6788F1438}"/>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218007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4/20/2025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133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4/20/2025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58006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689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1064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4/20/2025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8948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4/20/2025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4518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1434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D08A-85EB-45E5-8F1D-C3DCD7A97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450FA-BD58-4447-A9BF-8F7070493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5B488-3687-4B4D-8E94-5A1A2EB87061}"/>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37951E97-F850-4D79-AD7C-5ABCC753D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232DA-9E4E-4288-B45D-0C248C60CC75}"/>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115579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2273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4/20/2025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08460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4/20/2025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339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E73B-F17E-4AE9-BA0B-07E118889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A1317-4CBA-46C3-BC18-8D7B215C3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36407-2B5F-434C-B588-BB20D2B42AEF}"/>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C8224603-10C7-42E1-B60B-501BD0A63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1F125-09FF-407C-8734-F6C1AEB58F8B}"/>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23569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9727-BED6-4B0D-9227-858DC4576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69B0C7-FC2C-4780-97C1-7349A0583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1A09F8-8623-47FC-B47E-823C9D3D6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C21F5-CA43-4EA5-A34B-BED403878A18}"/>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6" name="Footer Placeholder 5">
            <a:extLst>
              <a:ext uri="{FF2B5EF4-FFF2-40B4-BE49-F238E27FC236}">
                <a16:creationId xmlns:a16="http://schemas.microsoft.com/office/drawing/2014/main" id="{DECD3E66-133C-456C-A496-DB57D6DB2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2EA42-5025-46CB-9E4A-3CB6A11A0278}"/>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215458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E662-D744-4BC3-AC47-812802464C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B6441-3E30-4CD3-9232-EE40467FF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30F47-2017-43C3-92CC-552DC91447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C2429C-D2C2-4FB1-9E21-23E05E362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499FF-D030-4A14-AE64-436DFABEA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9F2933-AE0C-49CA-B52D-3DE9EA13EE72}"/>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8" name="Footer Placeholder 7">
            <a:extLst>
              <a:ext uri="{FF2B5EF4-FFF2-40B4-BE49-F238E27FC236}">
                <a16:creationId xmlns:a16="http://schemas.microsoft.com/office/drawing/2014/main" id="{43EB6FC9-57CE-461F-A602-771BE9C685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A1341C-67EB-4088-9F95-DDF969851774}"/>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151493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6AE8-B84A-41B9-90BF-F776B204D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8C4F6-30EC-4C80-A908-705407287691}"/>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4" name="Footer Placeholder 3">
            <a:extLst>
              <a:ext uri="{FF2B5EF4-FFF2-40B4-BE49-F238E27FC236}">
                <a16:creationId xmlns:a16="http://schemas.microsoft.com/office/drawing/2014/main" id="{DF9A070F-3EF4-4190-B01A-7C08CAF3B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AD1E88-C48A-4073-BF5C-1ACA29D7873B}"/>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5558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E34D1-876A-4730-A005-B456DA1BF33B}"/>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3" name="Footer Placeholder 2">
            <a:extLst>
              <a:ext uri="{FF2B5EF4-FFF2-40B4-BE49-F238E27FC236}">
                <a16:creationId xmlns:a16="http://schemas.microsoft.com/office/drawing/2014/main" id="{AE6D9EF0-0383-41A0-9495-2C9DA2803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B4AB9-3109-425B-9A4A-745722436E0F}"/>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113042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4FF8-8341-4634-9E04-F3A61A55F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66045-CC02-47C1-A97C-B5075882F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32D3D8-99C4-4EEE-A1B2-8F2F2E701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BE081-C44A-4BEB-9619-3E9D8E193BA2}"/>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6" name="Footer Placeholder 5">
            <a:extLst>
              <a:ext uri="{FF2B5EF4-FFF2-40B4-BE49-F238E27FC236}">
                <a16:creationId xmlns:a16="http://schemas.microsoft.com/office/drawing/2014/main" id="{6FAD1BD5-43DF-49C6-B7CA-FCEA6FC8D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A10E0-0CF6-4E1B-A728-0F3AC8B054CF}"/>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5006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A2BC-3CC6-482A-A9CE-152AF0EE8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A11ED4-CBFE-4994-BF9C-91064C1DB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6A348-76D7-4923-B39A-7DDDD9FC6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B54D7-7056-4446-B8E6-FB870CC19535}"/>
              </a:ext>
            </a:extLst>
          </p:cNvPr>
          <p:cNvSpPr>
            <a:spLocks noGrp="1"/>
          </p:cNvSpPr>
          <p:nvPr>
            <p:ph type="dt" sz="half" idx="10"/>
          </p:nvPr>
        </p:nvSpPr>
        <p:spPr/>
        <p:txBody>
          <a:bodyPr/>
          <a:lstStyle/>
          <a:p>
            <a:fld id="{D5EFEAAC-0737-4DFC-8BD9-B15E342526DF}" type="datetimeFigureOut">
              <a:rPr lang="en-US" smtClean="0"/>
              <a:t>4/20/2025</a:t>
            </a:fld>
            <a:endParaRPr lang="en-US"/>
          </a:p>
        </p:txBody>
      </p:sp>
      <p:sp>
        <p:nvSpPr>
          <p:cNvPr id="6" name="Footer Placeholder 5">
            <a:extLst>
              <a:ext uri="{FF2B5EF4-FFF2-40B4-BE49-F238E27FC236}">
                <a16:creationId xmlns:a16="http://schemas.microsoft.com/office/drawing/2014/main" id="{E637A557-166A-44F7-9BE1-19DD657A6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22D34-17E9-42B3-A2CF-88F95D32741B}"/>
              </a:ext>
            </a:extLst>
          </p:cNvPr>
          <p:cNvSpPr>
            <a:spLocks noGrp="1"/>
          </p:cNvSpPr>
          <p:nvPr>
            <p:ph type="sldNum" sz="quarter" idx="12"/>
          </p:nvPr>
        </p:nvSpPr>
        <p:spPr/>
        <p:txBody>
          <a:bodyPr/>
          <a:lstStyle/>
          <a:p>
            <a:fld id="{173367A2-C8DE-4C03-B6C1-9E47AE29E274}" type="slidenum">
              <a:rPr lang="en-US" smtClean="0"/>
              <a:t>‹#›</a:t>
            </a:fld>
            <a:endParaRPr lang="en-US"/>
          </a:p>
        </p:txBody>
      </p:sp>
    </p:spTree>
    <p:extLst>
      <p:ext uri="{BB962C8B-B14F-4D97-AF65-F5344CB8AC3E}">
        <p14:creationId xmlns:p14="http://schemas.microsoft.com/office/powerpoint/2010/main" val="29652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6BE11-3A56-4CD8-A4FC-5DEB375A9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1936D-903E-4429-ABAB-F56C410AC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5C654-87EF-49C2-AAD8-26571ADE8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FEAAC-0737-4DFC-8BD9-B15E342526DF}" type="datetimeFigureOut">
              <a:rPr lang="en-US" smtClean="0"/>
              <a:t>4/20/2025</a:t>
            </a:fld>
            <a:endParaRPr lang="en-US"/>
          </a:p>
        </p:txBody>
      </p:sp>
      <p:sp>
        <p:nvSpPr>
          <p:cNvPr id="5" name="Footer Placeholder 4">
            <a:extLst>
              <a:ext uri="{FF2B5EF4-FFF2-40B4-BE49-F238E27FC236}">
                <a16:creationId xmlns:a16="http://schemas.microsoft.com/office/drawing/2014/main" id="{62479E10-E893-49CC-B731-52A09037B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45B66B-5548-49DB-B574-B0D97E3C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367A2-C8DE-4C03-B6C1-9E47AE29E274}" type="slidenum">
              <a:rPr lang="en-US" smtClean="0"/>
              <a:t>‹#›</a:t>
            </a:fld>
            <a:endParaRPr lang="en-US"/>
          </a:p>
        </p:txBody>
      </p:sp>
    </p:spTree>
    <p:extLst>
      <p:ext uri="{BB962C8B-B14F-4D97-AF65-F5344CB8AC3E}">
        <p14:creationId xmlns:p14="http://schemas.microsoft.com/office/powerpoint/2010/main" val="202698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4/20/2025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4862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ildhealthdata.org/learn-about-the-nsch/NSCH"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90.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F2823-F00F-4390-8E7A-2030E2E2386C}"/>
              </a:ext>
            </a:extLst>
          </p:cNvPr>
          <p:cNvSpPr>
            <a:spLocks noGrp="1"/>
          </p:cNvSpPr>
          <p:nvPr>
            <p:ph type="ctrTitle"/>
          </p:nvPr>
        </p:nvSpPr>
        <p:spPr>
          <a:xfrm>
            <a:off x="643468" y="643467"/>
            <a:ext cx="4620584" cy="4567137"/>
          </a:xfrm>
        </p:spPr>
        <p:txBody>
          <a:bodyPr>
            <a:normAutofit/>
          </a:bodyPr>
          <a:lstStyle/>
          <a:p>
            <a:pPr algn="l"/>
            <a:r>
              <a:rPr lang="en-US" sz="4400"/>
              <a:t>Latent Class Analysis</a:t>
            </a:r>
          </a:p>
        </p:txBody>
      </p:sp>
      <p:sp>
        <p:nvSpPr>
          <p:cNvPr id="3" name="Subtitle 2">
            <a:extLst>
              <a:ext uri="{FF2B5EF4-FFF2-40B4-BE49-F238E27FC236}">
                <a16:creationId xmlns:a16="http://schemas.microsoft.com/office/drawing/2014/main" id="{20A627E3-0E9F-45E8-A21C-C1CCF442DED1}"/>
              </a:ext>
            </a:extLst>
          </p:cNvPr>
          <p:cNvSpPr>
            <a:spLocks noGrp="1"/>
          </p:cNvSpPr>
          <p:nvPr>
            <p:ph type="subTitle" idx="1"/>
          </p:nvPr>
        </p:nvSpPr>
        <p:spPr>
          <a:xfrm>
            <a:off x="643467" y="5277684"/>
            <a:ext cx="4620584" cy="775494"/>
          </a:xfrm>
        </p:spPr>
        <p:txBody>
          <a:bodyPr>
            <a:normAutofit/>
          </a:bodyPr>
          <a:lstStyle/>
          <a:p>
            <a:pPr algn="l"/>
            <a:r>
              <a:rPr lang="en-US"/>
              <a:t>Another way of examining interrelationships</a:t>
            </a:r>
          </a:p>
        </p:txBody>
      </p:sp>
      <p:pic>
        <p:nvPicPr>
          <p:cNvPr id="19" name="Picture 4" descr="Stock numbers on a digital display">
            <a:extLst>
              <a:ext uri="{FF2B5EF4-FFF2-40B4-BE49-F238E27FC236}">
                <a16:creationId xmlns:a16="http://schemas.microsoft.com/office/drawing/2014/main" id="{F86DC374-AEFF-4AC8-A849-24CBD4841C48}"/>
              </a:ext>
            </a:extLst>
          </p:cNvPr>
          <p:cNvPicPr>
            <a:picLocks noChangeAspect="1"/>
          </p:cNvPicPr>
          <p:nvPr/>
        </p:nvPicPr>
        <p:blipFill rotWithShape="1">
          <a:blip r:embed="rId2"/>
          <a:srcRect l="24677" r="2467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34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CC0D-87B5-04C0-A27E-C2CE17F1D857}"/>
              </a:ext>
            </a:extLst>
          </p:cNvPr>
          <p:cNvSpPr>
            <a:spLocks noGrp="1"/>
          </p:cNvSpPr>
          <p:nvPr>
            <p:ph type="title"/>
          </p:nvPr>
        </p:nvSpPr>
        <p:spPr>
          <a:xfrm>
            <a:off x="91966" y="68700"/>
            <a:ext cx="10515600" cy="612337"/>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F5854F73-DDB9-287A-7B33-DB4EE8D95931}"/>
              </a:ext>
            </a:extLst>
          </p:cNvPr>
          <p:cNvSpPr>
            <a:spLocks noGrp="1"/>
          </p:cNvSpPr>
          <p:nvPr>
            <p:ph idx="1"/>
          </p:nvPr>
        </p:nvSpPr>
        <p:spPr>
          <a:xfrm>
            <a:off x="186559" y="681037"/>
            <a:ext cx="11488606" cy="4351338"/>
          </a:xfrm>
        </p:spPr>
        <p:txBody>
          <a:bodyPr>
            <a:normAutofit lnSpcReduction="10000"/>
          </a:bodyPr>
          <a:lstStyle/>
          <a:p>
            <a:r>
              <a:rPr lang="en-US" sz="2000" dirty="0"/>
              <a:t>If we run an LCA on these indicators of PTSD, what does the mixture assumption imply?</a:t>
            </a:r>
          </a:p>
          <a:p>
            <a:pPr lvl="1"/>
            <a:r>
              <a:rPr lang="en-US" sz="1800" dirty="0"/>
              <a:t>Hypervigilance</a:t>
            </a:r>
          </a:p>
          <a:p>
            <a:pPr lvl="1"/>
            <a:r>
              <a:rPr lang="en-US" sz="1800" dirty="0"/>
              <a:t>Inability to sleep</a:t>
            </a:r>
          </a:p>
          <a:p>
            <a:pPr lvl="1"/>
            <a:r>
              <a:rPr lang="en-US" sz="1800" dirty="0"/>
              <a:t>Nightmares</a:t>
            </a:r>
          </a:p>
          <a:p>
            <a:pPr lvl="1"/>
            <a:r>
              <a:rPr lang="en-US" sz="1800" dirty="0"/>
              <a:t>Avoidance of people</a:t>
            </a:r>
          </a:p>
          <a:p>
            <a:pPr lvl="1"/>
            <a:r>
              <a:rPr lang="en-US" sz="1800" dirty="0"/>
              <a:t>Avoidance of places</a:t>
            </a:r>
          </a:p>
          <a:p>
            <a:pPr lvl="1"/>
            <a:r>
              <a:rPr lang="en-US" sz="1800" dirty="0"/>
              <a:t>Difficulty concentrating</a:t>
            </a:r>
          </a:p>
          <a:p>
            <a:pPr lvl="1"/>
            <a:endParaRPr lang="en-US" sz="1800" dirty="0"/>
          </a:p>
          <a:p>
            <a:pPr marL="457200" lvl="1" indent="0">
              <a:buNone/>
            </a:pPr>
            <a:r>
              <a:rPr lang="en-US" sz="2000" dirty="0">
                <a:highlight>
                  <a:srgbClr val="FFFF00"/>
                </a:highlight>
              </a:rPr>
              <a:t>The assumption means we believe people are not just more or less symptomatic along a continuum but belong to qualitatively different groups based on their symptom patterns</a:t>
            </a:r>
          </a:p>
          <a:p>
            <a:pPr lvl="1"/>
            <a:endParaRPr lang="en-US" sz="1800" dirty="0"/>
          </a:p>
          <a:p>
            <a:r>
              <a:rPr lang="en-US" sz="2000" dirty="0"/>
              <a:t>Assume that these two variables ‘load’ on the same latent variable: avoidance of people and avoidance of places? What does the local independence assumption mean?</a:t>
            </a:r>
          </a:p>
          <a:p>
            <a:pPr marL="0" indent="0">
              <a:buNone/>
            </a:pPr>
            <a:r>
              <a:rPr lang="en-US" sz="2000" dirty="0"/>
              <a:t>       </a:t>
            </a:r>
            <a:r>
              <a:rPr lang="en-US" sz="2000" dirty="0">
                <a:highlight>
                  <a:srgbClr val="FFFF00"/>
                </a:highlight>
              </a:rPr>
              <a:t>Once we account for class membership, these two variables should be statistically independent</a:t>
            </a:r>
          </a:p>
        </p:txBody>
      </p:sp>
    </p:spTree>
    <p:extLst>
      <p:ext uri="{BB962C8B-B14F-4D97-AF65-F5344CB8AC3E}">
        <p14:creationId xmlns:p14="http://schemas.microsoft.com/office/powerpoint/2010/main" val="15786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F4A3-F625-4C17-9029-3B064126AFD5}"/>
              </a:ext>
            </a:extLst>
          </p:cNvPr>
          <p:cNvSpPr>
            <a:spLocks noGrp="1"/>
          </p:cNvSpPr>
          <p:nvPr>
            <p:ph type="title" idx="4294967295"/>
          </p:nvPr>
        </p:nvSpPr>
        <p:spPr>
          <a:xfrm>
            <a:off x="0" y="116288"/>
            <a:ext cx="10264775" cy="559573"/>
          </a:xfrm>
        </p:spPr>
        <p:txBody>
          <a:bodyPr>
            <a:noAutofit/>
          </a:bodyPr>
          <a:lstStyle/>
          <a:p>
            <a:r>
              <a:rPr lang="en-US" sz="3600" dirty="0"/>
              <a:t>Outputs and parameters</a:t>
            </a:r>
          </a:p>
        </p:txBody>
      </p:sp>
      <p:sp>
        <p:nvSpPr>
          <p:cNvPr id="3" name="Content Placeholder 2">
            <a:extLst>
              <a:ext uri="{FF2B5EF4-FFF2-40B4-BE49-F238E27FC236}">
                <a16:creationId xmlns:a16="http://schemas.microsoft.com/office/drawing/2014/main" id="{846BFF5F-C078-4295-8451-C0D6E8B5834A}"/>
              </a:ext>
            </a:extLst>
          </p:cNvPr>
          <p:cNvSpPr>
            <a:spLocks noGrp="1"/>
          </p:cNvSpPr>
          <p:nvPr>
            <p:ph idx="4294967295"/>
          </p:nvPr>
        </p:nvSpPr>
        <p:spPr>
          <a:xfrm>
            <a:off x="176972" y="675861"/>
            <a:ext cx="9709150" cy="1558456"/>
          </a:xfrm>
        </p:spPr>
        <p:txBody>
          <a:bodyPr anchor="ctr">
            <a:normAutofit lnSpcReduction="10000"/>
          </a:bodyPr>
          <a:lstStyle/>
          <a:p>
            <a:r>
              <a:rPr lang="en-US" sz="2000" dirty="0"/>
              <a:t>Parameters used to characterize latent classes</a:t>
            </a:r>
          </a:p>
          <a:p>
            <a:pPr lvl="1"/>
            <a:r>
              <a:rPr lang="en-US" sz="2000" dirty="0"/>
              <a:t>Class prevalence</a:t>
            </a:r>
          </a:p>
          <a:p>
            <a:pPr lvl="1"/>
            <a:r>
              <a:rPr lang="en-US" sz="2000" dirty="0"/>
              <a:t>Probability of endorsing each item within each class</a:t>
            </a:r>
          </a:p>
          <a:p>
            <a:pPr lvl="2"/>
            <a:r>
              <a:rPr lang="en-US" dirty="0"/>
              <a:t>The patterning of the probabilities will suggest that the classes either differ by </a:t>
            </a:r>
            <a:r>
              <a:rPr lang="en-US" i="1" dirty="0"/>
              <a:t>degree</a:t>
            </a:r>
            <a:r>
              <a:rPr lang="en-US" dirty="0"/>
              <a:t> or by </a:t>
            </a:r>
            <a:r>
              <a:rPr lang="en-US" i="1" dirty="0"/>
              <a:t>substance</a:t>
            </a:r>
          </a:p>
        </p:txBody>
      </p:sp>
    </p:spTree>
    <p:extLst>
      <p:ext uri="{BB962C8B-B14F-4D97-AF65-F5344CB8AC3E}">
        <p14:creationId xmlns:p14="http://schemas.microsoft.com/office/powerpoint/2010/main" val="346784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D3F8-3E86-4924-B32D-493893213D4D}"/>
              </a:ext>
            </a:extLst>
          </p:cNvPr>
          <p:cNvSpPr>
            <a:spLocks noGrp="1"/>
          </p:cNvSpPr>
          <p:nvPr>
            <p:ph type="title" idx="4294967295"/>
          </p:nvPr>
        </p:nvSpPr>
        <p:spPr>
          <a:xfrm>
            <a:off x="71562" y="174708"/>
            <a:ext cx="10515600" cy="501567"/>
          </a:xfrm>
        </p:spPr>
        <p:txBody>
          <a:bodyPr>
            <a:noAutofit/>
          </a:bodyPr>
          <a:lstStyle/>
          <a:p>
            <a:r>
              <a:rPr lang="en-US" sz="4000" dirty="0"/>
              <a:t>Motivating Example: Class Differences by Degree</a:t>
            </a:r>
          </a:p>
        </p:txBody>
      </p:sp>
      <p:sp>
        <p:nvSpPr>
          <p:cNvPr id="3" name="Content Placeholder 2">
            <a:extLst>
              <a:ext uri="{FF2B5EF4-FFF2-40B4-BE49-F238E27FC236}">
                <a16:creationId xmlns:a16="http://schemas.microsoft.com/office/drawing/2014/main" id="{0CEE42AA-0862-4B59-A52C-CE243707AA12}"/>
              </a:ext>
            </a:extLst>
          </p:cNvPr>
          <p:cNvSpPr>
            <a:spLocks noGrp="1"/>
          </p:cNvSpPr>
          <p:nvPr>
            <p:ph idx="4294967295"/>
          </p:nvPr>
        </p:nvSpPr>
        <p:spPr>
          <a:xfrm>
            <a:off x="233032" y="676275"/>
            <a:ext cx="10853737" cy="4252912"/>
          </a:xfrm>
        </p:spPr>
        <p:txBody>
          <a:bodyPr>
            <a:normAutofit/>
          </a:bodyPr>
          <a:lstStyle/>
          <a:p>
            <a:r>
              <a:rPr lang="en-US" sz="2000" dirty="0"/>
              <a:t>Different types of victimization, psychological and psychosocial risk factors are often co-occurring</a:t>
            </a:r>
          </a:p>
          <a:p>
            <a:r>
              <a:rPr lang="en-US" sz="2000" dirty="0"/>
              <a:t>The </a:t>
            </a:r>
            <a:r>
              <a:rPr lang="en-US" sz="2000" b="1" u="sng" dirty="0"/>
              <a:t>Frailty construct </a:t>
            </a:r>
            <a:r>
              <a:rPr lang="en-US" sz="2000" dirty="0"/>
              <a:t>in aging research</a:t>
            </a:r>
          </a:p>
          <a:p>
            <a:pPr lvl="1"/>
            <a:r>
              <a:rPr lang="en-US" sz="1800" b="1" dirty="0"/>
              <a:t>Latent</a:t>
            </a:r>
            <a:r>
              <a:rPr lang="en-US" sz="1800" dirty="0"/>
              <a:t>: degree of frailty meaning how frail on older person is on multiple items</a:t>
            </a:r>
          </a:p>
          <a:p>
            <a:pPr lvl="1"/>
            <a:r>
              <a:rPr lang="en-US" sz="1800" b="1" dirty="0"/>
              <a:t>Manifest</a:t>
            </a:r>
            <a:r>
              <a:rPr lang="en-US" sz="1800" dirty="0"/>
              <a:t>: criteria (as derived from the literature)</a:t>
            </a:r>
          </a:p>
          <a:p>
            <a:pPr lvl="2"/>
            <a:r>
              <a:rPr lang="en-US" sz="1800" dirty="0"/>
              <a:t>Weight loss above threshold</a:t>
            </a:r>
          </a:p>
          <a:p>
            <a:pPr lvl="2"/>
            <a:r>
              <a:rPr lang="en-US" sz="1800" dirty="0"/>
              <a:t>Low energy expenditure</a:t>
            </a:r>
          </a:p>
          <a:p>
            <a:pPr lvl="2"/>
            <a:r>
              <a:rPr lang="en-US" sz="1800" dirty="0"/>
              <a:t>Low walking speed</a:t>
            </a:r>
          </a:p>
          <a:p>
            <a:pPr lvl="2"/>
            <a:r>
              <a:rPr lang="en-US" sz="1800" dirty="0"/>
              <a:t>Weakness beyond threshold</a:t>
            </a:r>
          </a:p>
          <a:p>
            <a:pPr lvl="2"/>
            <a:r>
              <a:rPr lang="en-US" sz="1800" dirty="0"/>
              <a:t>Exhaustion</a:t>
            </a:r>
          </a:p>
          <a:p>
            <a:pPr lvl="1"/>
            <a:r>
              <a:rPr lang="en-US" sz="2000" dirty="0"/>
              <a:t>RQ?</a:t>
            </a:r>
          </a:p>
        </p:txBody>
      </p:sp>
    </p:spTree>
    <p:extLst>
      <p:ext uri="{BB962C8B-B14F-4D97-AF65-F5344CB8AC3E}">
        <p14:creationId xmlns:p14="http://schemas.microsoft.com/office/powerpoint/2010/main" val="16710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385-1417-44D4-85E9-24E50CCD15CA}"/>
              </a:ext>
            </a:extLst>
          </p:cNvPr>
          <p:cNvSpPr>
            <a:spLocks noGrp="1"/>
          </p:cNvSpPr>
          <p:nvPr>
            <p:ph type="title"/>
          </p:nvPr>
        </p:nvSpPr>
        <p:spPr>
          <a:xfrm>
            <a:off x="87424" y="231225"/>
            <a:ext cx="11316072" cy="763305"/>
          </a:xfrm>
        </p:spPr>
        <p:txBody>
          <a:bodyPr vert="horz" lIns="91440" tIns="45720" rIns="91440" bIns="45720" rtlCol="0" anchor="b">
            <a:normAutofit/>
          </a:bodyPr>
          <a:lstStyle/>
          <a:p>
            <a:r>
              <a:rPr lang="en-US" sz="4000" kern="1200" dirty="0" err="1">
                <a:solidFill>
                  <a:schemeClr val="tx1"/>
                </a:solidFill>
                <a:latin typeface="+mj-lt"/>
                <a:ea typeface="+mj-ea"/>
                <a:cs typeface="+mj-cs"/>
              </a:rPr>
              <a:t>Bandeen</a:t>
            </a:r>
            <a:r>
              <a:rPr lang="en-US" sz="4000" kern="1200" dirty="0">
                <a:solidFill>
                  <a:schemeClr val="tx1"/>
                </a:solidFill>
                <a:latin typeface="+mj-lt"/>
                <a:ea typeface="+mj-ea"/>
                <a:cs typeface="+mj-cs"/>
              </a:rPr>
              <a:t>-Roche et al. (2006) </a:t>
            </a:r>
          </a:p>
        </p:txBody>
      </p:sp>
      <p:graphicFrame>
        <p:nvGraphicFramePr>
          <p:cNvPr id="4" name="Table 4">
            <a:extLst>
              <a:ext uri="{FF2B5EF4-FFF2-40B4-BE49-F238E27FC236}">
                <a16:creationId xmlns:a16="http://schemas.microsoft.com/office/drawing/2014/main" id="{07A9CF35-0FE3-4E8C-8A85-BFD45524E580}"/>
              </a:ext>
            </a:extLst>
          </p:cNvPr>
          <p:cNvGraphicFramePr>
            <a:graphicFrameLocks noGrp="1"/>
          </p:cNvGraphicFramePr>
          <p:nvPr>
            <p:ph idx="1"/>
            <p:extLst>
              <p:ext uri="{D42A27DB-BD31-4B8C-83A1-F6EECF244321}">
                <p14:modId xmlns:p14="http://schemas.microsoft.com/office/powerpoint/2010/main" val="2118639472"/>
              </p:ext>
            </p:extLst>
          </p:nvPr>
        </p:nvGraphicFramePr>
        <p:xfrm>
          <a:off x="4704104" y="1590261"/>
          <a:ext cx="7115001" cy="5019527"/>
        </p:xfrm>
        <a:graphic>
          <a:graphicData uri="http://schemas.openxmlformats.org/drawingml/2006/table">
            <a:tbl>
              <a:tblPr firstRow="1" bandRow="1">
                <a:noFill/>
                <a:tableStyleId>{5C22544A-7EE6-4342-B048-85BDC9FD1C3A}</a:tableStyleId>
              </a:tblPr>
              <a:tblGrid>
                <a:gridCol w="3041946">
                  <a:extLst>
                    <a:ext uri="{9D8B030D-6E8A-4147-A177-3AD203B41FA5}">
                      <a16:colId xmlns:a16="http://schemas.microsoft.com/office/drawing/2014/main" val="3876388323"/>
                    </a:ext>
                  </a:extLst>
                </a:gridCol>
                <a:gridCol w="1357685">
                  <a:extLst>
                    <a:ext uri="{9D8B030D-6E8A-4147-A177-3AD203B41FA5}">
                      <a16:colId xmlns:a16="http://schemas.microsoft.com/office/drawing/2014/main" val="1707411806"/>
                    </a:ext>
                  </a:extLst>
                </a:gridCol>
                <a:gridCol w="1357685">
                  <a:extLst>
                    <a:ext uri="{9D8B030D-6E8A-4147-A177-3AD203B41FA5}">
                      <a16:colId xmlns:a16="http://schemas.microsoft.com/office/drawing/2014/main" val="71684652"/>
                    </a:ext>
                  </a:extLst>
                </a:gridCol>
                <a:gridCol w="1357685">
                  <a:extLst>
                    <a:ext uri="{9D8B030D-6E8A-4147-A177-3AD203B41FA5}">
                      <a16:colId xmlns:a16="http://schemas.microsoft.com/office/drawing/2014/main" val="2713223311"/>
                    </a:ext>
                  </a:extLst>
                </a:gridCol>
              </a:tblGrid>
              <a:tr h="215447">
                <a:tc>
                  <a:txBody>
                    <a:bodyPr/>
                    <a:lstStyle/>
                    <a:p>
                      <a:endParaRPr lang="en-US" sz="2900" b="1" cap="none" spc="30" dirty="0">
                        <a:solidFill>
                          <a:schemeClr val="tx1"/>
                        </a:solidFill>
                      </a:endParaRPr>
                    </a:p>
                  </a:txBody>
                  <a:tcPr marL="0" marR="16443" marT="82215" marB="82215" anchor="ctr">
                    <a:lnL w="12700" cmpd="sng">
                      <a:noFill/>
                    </a:lnL>
                    <a:lnR w="12700" cmpd="sng">
                      <a:noFill/>
                    </a:lnR>
                    <a:lnT w="19050" cap="flat" cmpd="sng" algn="ctr">
                      <a:solidFill>
                        <a:schemeClr val="accent1"/>
                      </a:solidFill>
                      <a:prstDash val="solid"/>
                    </a:lnT>
                    <a:lnB w="38100" cmpd="sng">
                      <a:noFill/>
                    </a:lnB>
                    <a:noFill/>
                  </a:tcPr>
                </a:tc>
                <a:tc>
                  <a:txBody>
                    <a:bodyPr/>
                    <a:lstStyle/>
                    <a:p>
                      <a:endParaRPr lang="en-US" sz="2900" b="1" cap="none" spc="30" dirty="0">
                        <a:solidFill>
                          <a:schemeClr val="tx1"/>
                        </a:solidFill>
                      </a:endParaRPr>
                    </a:p>
                  </a:txBody>
                  <a:tcPr marL="0" marR="16443" marT="82215" marB="82215" anchor="ctr">
                    <a:lnL w="12700" cmpd="sng">
                      <a:noFill/>
                    </a:lnL>
                    <a:lnR w="12700" cmpd="sng">
                      <a:noFill/>
                    </a:lnR>
                    <a:lnT w="19050" cap="flat" cmpd="sng" algn="ctr">
                      <a:solidFill>
                        <a:schemeClr val="accent1"/>
                      </a:solidFill>
                      <a:prstDash val="solid"/>
                    </a:lnT>
                    <a:lnB w="38100" cmpd="sng">
                      <a:noFill/>
                    </a:lnB>
                    <a:noFill/>
                  </a:tcPr>
                </a:tc>
                <a:tc>
                  <a:txBody>
                    <a:bodyPr/>
                    <a:lstStyle/>
                    <a:p>
                      <a:endParaRPr lang="en-US" sz="2900" b="1" cap="none" spc="30" dirty="0">
                        <a:solidFill>
                          <a:schemeClr val="tx1"/>
                        </a:solidFill>
                      </a:endParaRPr>
                    </a:p>
                  </a:txBody>
                  <a:tcPr marL="0" marR="16443" marT="82215" marB="82215" anchor="ctr">
                    <a:lnL w="12700" cmpd="sng">
                      <a:noFill/>
                    </a:lnL>
                    <a:lnR w="12700" cmpd="sng">
                      <a:noFill/>
                    </a:lnR>
                    <a:lnT w="19050" cap="flat" cmpd="sng" algn="ctr">
                      <a:solidFill>
                        <a:schemeClr val="accent1"/>
                      </a:solidFill>
                      <a:prstDash val="solid"/>
                    </a:lnT>
                    <a:lnB w="38100" cmpd="sng">
                      <a:noFill/>
                    </a:lnB>
                    <a:noFill/>
                  </a:tcPr>
                </a:tc>
                <a:tc>
                  <a:txBody>
                    <a:bodyPr/>
                    <a:lstStyle/>
                    <a:p>
                      <a:endParaRPr lang="en-US" sz="2900" b="1" cap="none" spc="30" dirty="0">
                        <a:solidFill>
                          <a:schemeClr val="tx1"/>
                        </a:solidFill>
                      </a:endParaRPr>
                    </a:p>
                  </a:txBody>
                  <a:tcPr marL="0" marR="16443" marT="82215" marB="82215"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354456267"/>
                  </a:ext>
                </a:extLst>
              </a:tr>
              <a:tr h="5590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cap="none" spc="0" dirty="0">
                          <a:solidFill>
                            <a:schemeClr val="tx1"/>
                          </a:solidFill>
                        </a:rPr>
                        <a:t>Criterion/Item</a:t>
                      </a:r>
                    </a:p>
                  </a:txBody>
                  <a:tcPr marL="0" marR="164429" marT="82215" marB="82215" anchor="ctr">
                    <a:lnL w="12700" cmpd="sng">
                      <a:noFill/>
                      <a:prstDash val="solid"/>
                    </a:lnL>
                    <a:lnR w="12700" cmpd="sng">
                      <a:noFill/>
                      <a:prstDash val="solid"/>
                    </a:lnR>
                    <a:lnT w="38100" cmpd="sng">
                      <a:noFill/>
                    </a:lnT>
                    <a:lnB w="12700" cmpd="sng">
                      <a:noFill/>
                      <a:prstDash val="solid"/>
                    </a:lnB>
                    <a:noFill/>
                  </a:tcPr>
                </a:tc>
                <a:tc gridSpan="3">
                  <a:txBody>
                    <a:bodyPr/>
                    <a:lstStyle/>
                    <a:p>
                      <a:pPr algn="ctr"/>
                      <a:r>
                        <a:rPr lang="en-US" sz="2200" b="1" cap="none" spc="0" dirty="0">
                          <a:solidFill>
                            <a:schemeClr val="tx1"/>
                          </a:solidFill>
                        </a:rPr>
                        <a:t>3-Class Model of Frailty</a:t>
                      </a:r>
                    </a:p>
                  </a:txBody>
                  <a:tcPr marL="0" marR="164429" marT="82215" marB="82215">
                    <a:lnL w="12700" cmpd="sng">
                      <a:noFill/>
                      <a:prstDash val="solid"/>
                    </a:lnL>
                    <a:lnR w="12700" cmpd="sng">
                      <a:noFill/>
                      <a:prstDash val="solid"/>
                    </a:lnR>
                    <a:lnT w="38100" cmpd="sng">
                      <a:noFill/>
                    </a:lnT>
                    <a:lnB w="9525" cap="flat" cmpd="sng" algn="ctr">
                      <a:solidFill>
                        <a:schemeClr val="accent1"/>
                      </a:solid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4581986"/>
                  </a:ext>
                </a:extLst>
              </a:tr>
              <a:tr h="0">
                <a:tc vMerge="1">
                  <a:txBody>
                    <a:bodyPr/>
                    <a:lstStyle/>
                    <a:p>
                      <a:endParaRPr lang="en-US"/>
                    </a:p>
                  </a:txBody>
                  <a:tcPr/>
                </a:tc>
                <a:tc>
                  <a:txBody>
                    <a:bodyPr/>
                    <a:lstStyle/>
                    <a:p>
                      <a:pPr algn="ctr"/>
                      <a:r>
                        <a:rPr lang="en-US" sz="2200" b="1" cap="none" spc="0" dirty="0">
                          <a:solidFill>
                            <a:schemeClr val="tx1"/>
                          </a:solidFill>
                        </a:rPr>
                        <a:t>Class 1</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b="1" cap="none" spc="0" dirty="0">
                          <a:solidFill>
                            <a:schemeClr val="tx1"/>
                          </a:solidFill>
                        </a:rPr>
                        <a:t>Class 2</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b="1" cap="none" spc="0" dirty="0">
                          <a:solidFill>
                            <a:schemeClr val="tx1"/>
                          </a:solidFill>
                        </a:rPr>
                        <a:t>Class 3</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77985837"/>
                  </a:ext>
                </a:extLst>
              </a:tr>
              <a:tr h="559061">
                <a:tc>
                  <a:txBody>
                    <a:bodyPr/>
                    <a:lstStyle/>
                    <a:p>
                      <a:r>
                        <a:rPr lang="en-US" sz="2200" cap="none" spc="0">
                          <a:solidFill>
                            <a:schemeClr val="tx1"/>
                          </a:solidFill>
                        </a:rPr>
                        <a:t>Weight Loss</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dirty="0">
                          <a:solidFill>
                            <a:schemeClr val="tx1"/>
                          </a:solidFill>
                        </a:rPr>
                        <a:t>.072</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.11</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.54 </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197789943"/>
                  </a:ext>
                </a:extLst>
              </a:tr>
              <a:tr h="559061">
                <a:tc>
                  <a:txBody>
                    <a:bodyPr/>
                    <a:lstStyle/>
                    <a:p>
                      <a:r>
                        <a:rPr lang="en-US" sz="2200" cap="none" spc="0">
                          <a:solidFill>
                            <a:schemeClr val="tx1"/>
                          </a:solidFill>
                        </a:rPr>
                        <a:t>Weakness</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a:solidFill>
                            <a:schemeClr val="tx1"/>
                          </a:solidFill>
                        </a:rPr>
                        <a:t>.029</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dirty="0">
                          <a:solidFill>
                            <a:schemeClr val="tx1"/>
                          </a:solidFill>
                        </a:rPr>
                        <a:t>.26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a:solidFill>
                            <a:schemeClr val="tx1"/>
                          </a:solidFill>
                        </a:rPr>
                        <a:t>.77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600235229"/>
                  </a:ext>
                </a:extLst>
              </a:tr>
              <a:tr h="559061">
                <a:tc>
                  <a:txBody>
                    <a:bodyPr/>
                    <a:lstStyle/>
                    <a:p>
                      <a:r>
                        <a:rPr lang="en-US" sz="2200" cap="none" spc="0">
                          <a:solidFill>
                            <a:schemeClr val="tx1"/>
                          </a:solidFill>
                        </a:rPr>
                        <a:t>Slowness</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.004 </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dirty="0">
                          <a:solidFill>
                            <a:schemeClr val="tx1"/>
                          </a:solidFill>
                        </a:rPr>
                        <a:t>.45 </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.85 </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145139813"/>
                  </a:ext>
                </a:extLst>
              </a:tr>
              <a:tr h="559061">
                <a:tc>
                  <a:txBody>
                    <a:bodyPr/>
                    <a:lstStyle/>
                    <a:p>
                      <a:r>
                        <a:rPr lang="en-US" sz="2200" cap="none" spc="0">
                          <a:solidFill>
                            <a:schemeClr val="tx1"/>
                          </a:solidFill>
                        </a:rPr>
                        <a:t>Low Physical Activity</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a:solidFill>
                            <a:schemeClr val="tx1"/>
                          </a:solidFill>
                        </a:rPr>
                        <a:t>.000</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a:solidFill>
                            <a:schemeClr val="tx1"/>
                          </a:solidFill>
                        </a:rPr>
                        <a:t>.28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dirty="0">
                          <a:solidFill>
                            <a:schemeClr val="tx1"/>
                          </a:solidFill>
                        </a:rPr>
                        <a:t>.70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287867996"/>
                  </a:ext>
                </a:extLst>
              </a:tr>
              <a:tr h="559061">
                <a:tc>
                  <a:txBody>
                    <a:bodyPr/>
                    <a:lstStyle/>
                    <a:p>
                      <a:r>
                        <a:rPr lang="en-US" sz="2200" cap="none" spc="0">
                          <a:solidFill>
                            <a:schemeClr val="tx1"/>
                          </a:solidFill>
                        </a:rPr>
                        <a:t>Exhaustion</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.027</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a:solidFill>
                            <a:schemeClr val="tx1"/>
                          </a:solidFill>
                        </a:rPr>
                        <a:t>.16</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US" sz="2200" cap="none" spc="0" dirty="0">
                          <a:solidFill>
                            <a:schemeClr val="tx1"/>
                          </a:solidFill>
                        </a:rPr>
                        <a:t>.56 </a:t>
                      </a:r>
                    </a:p>
                  </a:txBody>
                  <a:tcPr marL="0" marR="164429" marT="82215" marB="82215">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769982098"/>
                  </a:ext>
                </a:extLst>
              </a:tr>
              <a:tr h="559061">
                <a:tc>
                  <a:txBody>
                    <a:bodyPr/>
                    <a:lstStyle/>
                    <a:p>
                      <a:r>
                        <a:rPr lang="en-US" sz="2200" b="1" cap="none" spc="0" dirty="0">
                          <a:solidFill>
                            <a:schemeClr val="tx1"/>
                          </a:solidFill>
                        </a:rPr>
                        <a:t>Class prevalence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dirty="0">
                          <a:solidFill>
                            <a:schemeClr val="tx1"/>
                          </a:solidFill>
                        </a:rPr>
                        <a:t>39.2</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a:solidFill>
                            <a:schemeClr val="tx1"/>
                          </a:solidFill>
                        </a:rPr>
                        <a:t>53.6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US" sz="2200" cap="none" spc="0" dirty="0">
                          <a:solidFill>
                            <a:schemeClr val="tx1"/>
                          </a:solidFill>
                        </a:rPr>
                        <a:t>7.2 </a:t>
                      </a:r>
                    </a:p>
                  </a:txBody>
                  <a:tcPr marL="82215" marR="164429" marT="82215" marB="82215">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625674360"/>
                  </a:ext>
                </a:extLst>
              </a:tr>
            </a:tbl>
          </a:graphicData>
        </a:graphic>
      </p:graphicFrame>
      <p:sp>
        <p:nvSpPr>
          <p:cNvPr id="8" name="TextBox 7">
            <a:extLst>
              <a:ext uri="{FF2B5EF4-FFF2-40B4-BE49-F238E27FC236}">
                <a16:creationId xmlns:a16="http://schemas.microsoft.com/office/drawing/2014/main" id="{06A834CC-9AC5-480E-B852-A5CC16CE674C}"/>
              </a:ext>
            </a:extLst>
          </p:cNvPr>
          <p:cNvSpPr txBox="1"/>
          <p:nvPr/>
        </p:nvSpPr>
        <p:spPr>
          <a:xfrm>
            <a:off x="7198486" y="1220929"/>
            <a:ext cx="4993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would you interpret and label these classes?</a:t>
            </a:r>
          </a:p>
        </p:txBody>
      </p:sp>
      <p:sp>
        <p:nvSpPr>
          <p:cNvPr id="3" name="Rectangle 2">
            <a:extLst>
              <a:ext uri="{FF2B5EF4-FFF2-40B4-BE49-F238E27FC236}">
                <a16:creationId xmlns:a16="http://schemas.microsoft.com/office/drawing/2014/main" id="{DF2D3E42-3CA2-919A-B7A4-C9F8BC3AD7ED}"/>
              </a:ext>
            </a:extLst>
          </p:cNvPr>
          <p:cNvSpPr/>
          <p:nvPr/>
        </p:nvSpPr>
        <p:spPr>
          <a:xfrm>
            <a:off x="7900745" y="1747742"/>
            <a:ext cx="1071328"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a:t>
            </a:r>
          </a:p>
        </p:txBody>
      </p:sp>
      <p:sp>
        <p:nvSpPr>
          <p:cNvPr id="5" name="Rectangle 4">
            <a:extLst>
              <a:ext uri="{FF2B5EF4-FFF2-40B4-BE49-F238E27FC236}">
                <a16:creationId xmlns:a16="http://schemas.microsoft.com/office/drawing/2014/main" id="{33726961-8543-5A5F-5E20-E25A85153940}"/>
              </a:ext>
            </a:extLst>
          </p:cNvPr>
          <p:cNvSpPr/>
          <p:nvPr/>
        </p:nvSpPr>
        <p:spPr>
          <a:xfrm>
            <a:off x="9324261" y="1766169"/>
            <a:ext cx="1071328"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Medium</a:t>
            </a:r>
          </a:p>
        </p:txBody>
      </p:sp>
      <p:sp>
        <p:nvSpPr>
          <p:cNvPr id="6" name="Rectangle 5">
            <a:extLst>
              <a:ext uri="{FF2B5EF4-FFF2-40B4-BE49-F238E27FC236}">
                <a16:creationId xmlns:a16="http://schemas.microsoft.com/office/drawing/2014/main" id="{82A6DA65-C73E-3FCE-13A4-F0C9E9A2BE68}"/>
              </a:ext>
            </a:extLst>
          </p:cNvPr>
          <p:cNvSpPr/>
          <p:nvPr/>
        </p:nvSpPr>
        <p:spPr>
          <a:xfrm>
            <a:off x="10688584" y="1755730"/>
            <a:ext cx="1071328"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a:t>
            </a:r>
          </a:p>
        </p:txBody>
      </p:sp>
      <p:sp>
        <p:nvSpPr>
          <p:cNvPr id="7" name="Left Brace 6">
            <a:extLst>
              <a:ext uri="{FF2B5EF4-FFF2-40B4-BE49-F238E27FC236}">
                <a16:creationId xmlns:a16="http://schemas.microsoft.com/office/drawing/2014/main" id="{DACD31E6-AEB3-020C-FA85-6EFF6E66C55E}"/>
              </a:ext>
            </a:extLst>
          </p:cNvPr>
          <p:cNvSpPr/>
          <p:nvPr/>
        </p:nvSpPr>
        <p:spPr>
          <a:xfrm>
            <a:off x="3858016" y="3056351"/>
            <a:ext cx="846088" cy="27922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9D3A0CD-C96F-C2C6-7EBB-2E4D1226FF6B}"/>
              </a:ext>
            </a:extLst>
          </p:cNvPr>
          <p:cNvSpPr txBox="1"/>
          <p:nvPr/>
        </p:nvSpPr>
        <p:spPr>
          <a:xfrm>
            <a:off x="476094" y="3056351"/>
            <a:ext cx="3065350" cy="2308324"/>
          </a:xfrm>
          <a:prstGeom prst="rect">
            <a:avLst/>
          </a:prstGeom>
          <a:noFill/>
        </p:spPr>
        <p:txBody>
          <a:bodyPr wrap="square" rtlCol="0">
            <a:spAutoFit/>
          </a:bodyPr>
          <a:lstStyle/>
          <a:p>
            <a:r>
              <a:rPr lang="en-US" dirty="0"/>
              <a:t>The items are no longer correlated w/in each class i.e.,</a:t>
            </a:r>
          </a:p>
          <a:p>
            <a:r>
              <a:rPr lang="en-US" dirty="0"/>
              <a:t>they are conditionally independent</a:t>
            </a:r>
          </a:p>
          <a:p>
            <a:endParaRPr lang="en-US" dirty="0"/>
          </a:p>
          <a:p>
            <a:r>
              <a:rPr lang="en-US" dirty="0"/>
              <a:t>The latent class accounts for the observed interrelationships </a:t>
            </a:r>
          </a:p>
        </p:txBody>
      </p:sp>
    </p:spTree>
    <p:extLst>
      <p:ext uri="{BB962C8B-B14F-4D97-AF65-F5344CB8AC3E}">
        <p14:creationId xmlns:p14="http://schemas.microsoft.com/office/powerpoint/2010/main" val="1902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6D19D7-09E7-1CB8-515E-608A611A853E}"/>
              </a:ext>
            </a:extLst>
          </p:cNvPr>
          <p:cNvGraphicFramePr>
            <a:graphicFrameLocks noGrp="1"/>
          </p:cNvGraphicFramePr>
          <p:nvPr>
            <p:extLst>
              <p:ext uri="{D42A27DB-BD31-4B8C-83A1-F6EECF244321}">
                <p14:modId xmlns:p14="http://schemas.microsoft.com/office/powerpoint/2010/main" val="3850345137"/>
              </p:ext>
            </p:extLst>
          </p:nvPr>
        </p:nvGraphicFramePr>
        <p:xfrm>
          <a:off x="94593" y="699960"/>
          <a:ext cx="12097407" cy="5937515"/>
        </p:xfrm>
        <a:graphic>
          <a:graphicData uri="http://schemas.openxmlformats.org/drawingml/2006/table">
            <a:tbl>
              <a:tblPr firstRow="1" firstCol="1" bandRow="1"/>
              <a:tblGrid>
                <a:gridCol w="3308257">
                  <a:extLst>
                    <a:ext uri="{9D8B030D-6E8A-4147-A177-3AD203B41FA5}">
                      <a16:colId xmlns:a16="http://schemas.microsoft.com/office/drawing/2014/main" val="2308184708"/>
                    </a:ext>
                  </a:extLst>
                </a:gridCol>
                <a:gridCol w="1902372">
                  <a:extLst>
                    <a:ext uri="{9D8B030D-6E8A-4147-A177-3AD203B41FA5}">
                      <a16:colId xmlns:a16="http://schemas.microsoft.com/office/drawing/2014/main" val="3611651077"/>
                    </a:ext>
                  </a:extLst>
                </a:gridCol>
                <a:gridCol w="1629104">
                  <a:extLst>
                    <a:ext uri="{9D8B030D-6E8A-4147-A177-3AD203B41FA5}">
                      <a16:colId xmlns:a16="http://schemas.microsoft.com/office/drawing/2014/main" val="2981707110"/>
                    </a:ext>
                  </a:extLst>
                </a:gridCol>
                <a:gridCol w="1587062">
                  <a:extLst>
                    <a:ext uri="{9D8B030D-6E8A-4147-A177-3AD203B41FA5}">
                      <a16:colId xmlns:a16="http://schemas.microsoft.com/office/drawing/2014/main" val="1969932547"/>
                    </a:ext>
                  </a:extLst>
                </a:gridCol>
                <a:gridCol w="1797269">
                  <a:extLst>
                    <a:ext uri="{9D8B030D-6E8A-4147-A177-3AD203B41FA5}">
                      <a16:colId xmlns:a16="http://schemas.microsoft.com/office/drawing/2014/main" val="1094266210"/>
                    </a:ext>
                  </a:extLst>
                </a:gridCol>
                <a:gridCol w="1873343">
                  <a:extLst>
                    <a:ext uri="{9D8B030D-6E8A-4147-A177-3AD203B41FA5}">
                      <a16:colId xmlns:a16="http://schemas.microsoft.com/office/drawing/2014/main" val="1269460164"/>
                    </a:ext>
                  </a:extLst>
                </a:gridCol>
              </a:tblGrid>
              <a:tr h="1701736">
                <a:tc>
                  <a:txBody>
                    <a:bodyPr/>
                    <a:lstStyle/>
                    <a:p>
                      <a:pPr marL="0" marR="0">
                        <a:lnSpc>
                          <a:spcPct val="115000"/>
                        </a:lnSpc>
                      </a:pPr>
                      <a:r>
                        <a:rPr lang="en-US" sz="1600" kern="100" dirty="0">
                          <a:solidFill>
                            <a:srgbClr val="000000"/>
                          </a:solidFill>
                          <a:effectLst/>
                          <a:latin typeface="+mn-lt"/>
                          <a:ea typeface="Times New Roman" panose="02020603050405020304" pitchFamily="18" charset="0"/>
                        </a:rPr>
                        <a:t>Psychosocial stressors during pregnancy (PRAMS 2016 – 2022)</a:t>
                      </a:r>
                      <a:endParaRPr lang="en-US" sz="1600" kern="100" dirty="0">
                        <a:effectLst/>
                        <a:latin typeface="+mn-lt"/>
                        <a:ea typeface="Times New Roman" panose="02020603050405020304" pitchFamily="18" charset="0"/>
                      </a:endParaRPr>
                    </a:p>
                  </a:txBody>
                  <a:tcPr marL="55644" marR="556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Class 1: </a:t>
                      </a:r>
                    </a:p>
                    <a:p>
                      <a:pPr marL="0" marR="0" algn="ctr">
                        <a:lnSpc>
                          <a:spcPct val="115000"/>
                        </a:lnSpc>
                      </a:pPr>
                      <a:r>
                        <a:rPr lang="en-US" sz="1600" kern="100" dirty="0">
                          <a:solidFill>
                            <a:srgbClr val="000000"/>
                          </a:solidFill>
                          <a:effectLst/>
                          <a:latin typeface="+mn-lt"/>
                          <a:ea typeface="Times New Roman" panose="02020603050405020304" pitchFamily="18" charset="0"/>
                        </a:rPr>
                        <a:t>Family member illness and death</a:t>
                      </a:r>
                      <a:endParaRPr lang="en-US" sz="1600" kern="100" dirty="0">
                        <a:effectLst/>
                        <a:latin typeface="+mn-lt"/>
                        <a:ea typeface="Times New Roman" panose="02020603050405020304" pitchFamily="18" charset="0"/>
                      </a:endParaRPr>
                    </a:p>
                    <a:p>
                      <a:pPr marL="0" marR="0" algn="ctr">
                        <a:lnSpc>
                          <a:spcPct val="115000"/>
                        </a:lnSpc>
                      </a:pPr>
                      <a:r>
                        <a:rPr lang="en-US" sz="1600" kern="100" dirty="0">
                          <a:solidFill>
                            <a:srgbClr val="000000"/>
                          </a:solidFill>
                          <a:effectLst/>
                          <a:latin typeface="+mn-lt"/>
                          <a:ea typeface="Times New Roman" panose="02020603050405020304" pitchFamily="18" charset="0"/>
                        </a:rPr>
                        <a:t>N = 858 (16.31%)</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Class 2: </a:t>
                      </a:r>
                    </a:p>
                    <a:p>
                      <a:pPr marL="0" marR="0" algn="ctr">
                        <a:lnSpc>
                          <a:spcPct val="115000"/>
                        </a:lnSpc>
                      </a:pPr>
                      <a:r>
                        <a:rPr lang="en-US" sz="1600" kern="100" dirty="0">
                          <a:solidFill>
                            <a:srgbClr val="000000"/>
                          </a:solidFill>
                          <a:effectLst/>
                          <a:latin typeface="+mn-lt"/>
                          <a:ea typeface="Times New Roman" panose="02020603050405020304" pitchFamily="18" charset="0"/>
                        </a:rPr>
                        <a:t>Multiple overlapping adversity</a:t>
                      </a:r>
                      <a:endParaRPr lang="en-US" sz="1600" kern="100" dirty="0">
                        <a:effectLst/>
                        <a:latin typeface="+mn-lt"/>
                        <a:ea typeface="Times New Roman" panose="02020603050405020304" pitchFamily="18" charset="0"/>
                      </a:endParaRPr>
                    </a:p>
                    <a:p>
                      <a:pPr marL="0" marR="0" algn="ctr">
                        <a:lnSpc>
                          <a:spcPct val="115000"/>
                        </a:lnSpc>
                      </a:pPr>
                      <a:r>
                        <a:rPr lang="en-US" sz="1600" kern="100" dirty="0">
                          <a:solidFill>
                            <a:srgbClr val="000000"/>
                          </a:solidFill>
                          <a:effectLst/>
                          <a:latin typeface="+mn-lt"/>
                          <a:ea typeface="Times New Roman" panose="02020603050405020304" pitchFamily="18" charset="0"/>
                        </a:rPr>
                        <a:t>N = 275 (5.23%)</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Class 3: Financial insecurity</a:t>
                      </a:r>
                      <a:endParaRPr lang="en-US" sz="1600" kern="100" dirty="0">
                        <a:effectLst/>
                        <a:latin typeface="+mn-lt"/>
                        <a:ea typeface="Times New Roman" panose="02020603050405020304" pitchFamily="18" charset="0"/>
                      </a:endParaRPr>
                    </a:p>
                    <a:p>
                      <a:pPr marL="0" marR="0" algn="ctr">
                        <a:lnSpc>
                          <a:spcPct val="115000"/>
                        </a:lnSpc>
                      </a:pPr>
                      <a:r>
                        <a:rPr lang="en-US" sz="1600" kern="100" dirty="0">
                          <a:solidFill>
                            <a:srgbClr val="000000"/>
                          </a:solidFill>
                          <a:effectLst/>
                          <a:latin typeface="+mn-lt"/>
                          <a:ea typeface="Times New Roman" panose="02020603050405020304" pitchFamily="18" charset="0"/>
                        </a:rPr>
                        <a:t>N = 591 (11.22%)</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Class 4: Residential Instability and Family Conflict</a:t>
                      </a:r>
                      <a:endParaRPr lang="en-US" sz="1600" kern="100">
                        <a:effectLst/>
                        <a:latin typeface="+mn-lt"/>
                        <a:ea typeface="Times New Roman" panose="02020603050405020304" pitchFamily="18" charset="0"/>
                      </a:endParaRPr>
                    </a:p>
                    <a:p>
                      <a:pPr marL="0" marR="0" algn="ctr">
                        <a:lnSpc>
                          <a:spcPct val="115000"/>
                        </a:lnSpc>
                      </a:pPr>
                      <a:r>
                        <a:rPr lang="en-US" sz="1600" kern="100">
                          <a:solidFill>
                            <a:srgbClr val="000000"/>
                          </a:solidFill>
                          <a:effectLst/>
                          <a:latin typeface="+mn-lt"/>
                          <a:ea typeface="Times New Roman" panose="02020603050405020304" pitchFamily="18" charset="0"/>
                        </a:rPr>
                        <a:t>N = 455 (8.65%)</a:t>
                      </a:r>
                      <a:endParaRPr lang="en-US" sz="1600" kern="10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Class 5: </a:t>
                      </a:r>
                    </a:p>
                    <a:p>
                      <a:pPr marL="0" marR="0" algn="ctr">
                        <a:lnSpc>
                          <a:spcPct val="115000"/>
                        </a:lnSpc>
                      </a:pPr>
                      <a:r>
                        <a:rPr lang="en-US" sz="1600" kern="100" dirty="0">
                          <a:solidFill>
                            <a:srgbClr val="000000"/>
                          </a:solidFill>
                          <a:effectLst/>
                          <a:latin typeface="+mn-lt"/>
                          <a:ea typeface="Times New Roman" panose="02020603050405020304" pitchFamily="18" charset="0"/>
                        </a:rPr>
                        <a:t>Low Material Hardship </a:t>
                      </a:r>
                    </a:p>
                    <a:p>
                      <a:pPr marL="0" marR="0" algn="ctr">
                        <a:lnSpc>
                          <a:spcPct val="115000"/>
                        </a:lnSpc>
                      </a:pPr>
                      <a:r>
                        <a:rPr lang="en-US" sz="1600" kern="100" dirty="0">
                          <a:solidFill>
                            <a:srgbClr val="000000"/>
                          </a:solidFill>
                          <a:effectLst/>
                          <a:latin typeface="+mn-lt"/>
                          <a:ea typeface="Times New Roman" panose="02020603050405020304" pitchFamily="18" charset="0"/>
                        </a:rPr>
                        <a:t>N = 3083 (58.59%)</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4052333"/>
                  </a:ext>
                </a:extLst>
              </a:tr>
              <a:tr h="366276">
                <a:tc>
                  <a:txBody>
                    <a:bodyPr/>
                    <a:lstStyle/>
                    <a:p>
                      <a:pPr marL="0" marR="0">
                        <a:lnSpc>
                          <a:spcPct val="115000"/>
                        </a:lnSpc>
                      </a:pPr>
                      <a:r>
                        <a:rPr lang="en-US" sz="1600" kern="100">
                          <a:solidFill>
                            <a:srgbClr val="000000"/>
                          </a:solidFill>
                          <a:effectLst/>
                          <a:latin typeface="+mn-lt"/>
                          <a:ea typeface="Times New Roman" panose="02020603050405020304" pitchFamily="18" charset="0"/>
                        </a:rPr>
                        <a:t>Family Member Hospitalized</a:t>
                      </a:r>
                      <a:endParaRPr lang="en-US" sz="1600" kern="10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0.782</a:t>
                      </a:r>
                      <a:endParaRPr lang="en-US" sz="1600" kern="10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0.62</a:t>
                      </a:r>
                      <a:endParaRPr lang="en-US" sz="1600" kern="10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0.172</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0.14</a:t>
                      </a:r>
                      <a:endParaRPr lang="en-US" sz="1600" kern="100" dirty="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0.092</a:t>
                      </a:r>
                      <a:endParaRPr lang="en-US" sz="1600" kern="100">
                        <a:effectLst/>
                        <a:latin typeface="+mn-lt"/>
                        <a:ea typeface="Times New Roman" panose="02020603050405020304" pitchFamily="18" charset="0"/>
                      </a:endParaRPr>
                    </a:p>
                  </a:txBody>
                  <a:tcPr marL="55644" marR="55644"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2924489"/>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Divorce or Separation</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0.042</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0.371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0.041</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0.286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0.009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974490311"/>
                  </a:ext>
                </a:extLst>
              </a:tr>
              <a:tr h="366276">
                <a:tc>
                  <a:txBody>
                    <a:bodyPr/>
                    <a:lstStyle/>
                    <a:p>
                      <a:pPr marL="0" marR="0">
                        <a:lnSpc>
                          <a:spcPct val="115000"/>
                        </a:lnSpc>
                      </a:pPr>
                      <a:r>
                        <a:rPr lang="en-US" sz="1600" kern="100">
                          <a:solidFill>
                            <a:srgbClr val="000000"/>
                          </a:solidFill>
                          <a:effectLst/>
                          <a:latin typeface="+mn-lt"/>
                          <a:ea typeface="Times New Roman" panose="02020603050405020304" pitchFamily="18" charset="0"/>
                        </a:rPr>
                        <a:t>Moved to a different address</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0.434</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dirty="0">
                          <a:solidFill>
                            <a:srgbClr val="000000"/>
                          </a:solidFill>
                          <a:effectLst/>
                          <a:latin typeface="+mn-lt"/>
                          <a:ea typeface="Times New Roman" panose="02020603050405020304" pitchFamily="18" charset="0"/>
                        </a:rPr>
                        <a:t>0.812</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dirty="0">
                          <a:solidFill>
                            <a:srgbClr val="000000"/>
                          </a:solidFill>
                          <a:effectLst/>
                          <a:latin typeface="+mn-lt"/>
                          <a:ea typeface="Times New Roman" panose="02020603050405020304" pitchFamily="18" charset="0"/>
                        </a:rPr>
                        <a:t>0.504</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dirty="0">
                          <a:solidFill>
                            <a:srgbClr val="000000"/>
                          </a:solidFill>
                          <a:effectLst/>
                          <a:latin typeface="+mn-lt"/>
                          <a:ea typeface="Times New Roman" panose="02020603050405020304" pitchFamily="18" charset="0"/>
                        </a:rPr>
                        <a:t>0.526</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0.281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3495903113"/>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Partner Lost Job</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0.044</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0.567</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0.389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0.075</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0.013</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2504861816"/>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Lost Job</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0.027</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0.571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0.272</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0.127</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0.018</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3878352228"/>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Work hours or pay cut</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0.103</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0.579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0.706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0.027</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0.036</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3913514225"/>
                  </a:ext>
                </a:extLst>
              </a:tr>
              <a:tr h="366276">
                <a:tc>
                  <a:txBody>
                    <a:bodyPr/>
                    <a:lstStyle/>
                    <a:p>
                      <a:pPr marL="0" marR="0">
                        <a:lnSpc>
                          <a:spcPct val="115000"/>
                        </a:lnSpc>
                      </a:pPr>
                      <a:r>
                        <a:rPr lang="en-US" sz="1600" kern="100">
                          <a:solidFill>
                            <a:srgbClr val="000000"/>
                          </a:solidFill>
                          <a:effectLst/>
                          <a:latin typeface="+mn-lt"/>
                          <a:ea typeface="Times New Roman" panose="02020603050405020304" pitchFamily="18" charset="0"/>
                        </a:rPr>
                        <a:t>Problems paying rent or mortgage</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0.083</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0.849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0.506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0.343</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0.026</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1550473889"/>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Partner away</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0.08</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0.054</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0.086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0.039</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3326452096"/>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Partner arguments</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0.163</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0.718</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0.356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0.736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0.069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2919170289"/>
                  </a:ext>
                </a:extLst>
              </a:tr>
              <a:tr h="366276">
                <a:tc>
                  <a:txBody>
                    <a:bodyPr/>
                    <a:lstStyle/>
                    <a:p>
                      <a:pPr marL="0" marR="0">
                        <a:lnSpc>
                          <a:spcPct val="115000"/>
                        </a:lnSpc>
                      </a:pPr>
                      <a:r>
                        <a:rPr lang="en-US" sz="1600" kern="100">
                          <a:solidFill>
                            <a:srgbClr val="000000"/>
                          </a:solidFill>
                          <a:effectLst/>
                          <a:latin typeface="+mn-lt"/>
                          <a:ea typeface="Times New Roman" panose="02020603050405020304" pitchFamily="18" charset="0"/>
                        </a:rPr>
                        <a:t>Partner did not want pregnancy</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0.045</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0.269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0.05</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0.318</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0.009</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989425237"/>
                  </a:ext>
                </a:extLst>
              </a:tr>
              <a:tr h="557057">
                <a:tc>
                  <a:txBody>
                    <a:bodyPr/>
                    <a:lstStyle/>
                    <a:p>
                      <a:pPr marL="0" marR="0">
                        <a:lnSpc>
                          <a:spcPct val="115000"/>
                        </a:lnSpc>
                      </a:pPr>
                      <a:r>
                        <a:rPr lang="en-US" sz="1600" kern="100">
                          <a:solidFill>
                            <a:srgbClr val="000000"/>
                          </a:solidFill>
                          <a:effectLst/>
                          <a:latin typeface="+mn-lt"/>
                          <a:ea typeface="Times New Roman" panose="02020603050405020304" pitchFamily="18" charset="0"/>
                        </a:rPr>
                        <a:t>Someone close had a drug or alcohol problem</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0.199</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0.091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0.332</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0.025</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3087306516"/>
                  </a:ext>
                </a:extLst>
              </a:tr>
              <a:tr h="366276">
                <a:tc>
                  <a:txBody>
                    <a:bodyPr/>
                    <a:lstStyle/>
                    <a:p>
                      <a:pPr marL="0" marR="0">
                        <a:lnSpc>
                          <a:spcPct val="115000"/>
                        </a:lnSpc>
                      </a:pPr>
                      <a:r>
                        <a:rPr lang="en-US" sz="1600" kern="100">
                          <a:solidFill>
                            <a:srgbClr val="000000"/>
                          </a:solidFill>
                          <a:effectLst/>
                          <a:latin typeface="+mn-lt"/>
                          <a:ea typeface="Times New Roman" panose="02020603050405020304" pitchFamily="18" charset="0"/>
                        </a:rPr>
                        <a:t>Experienced homelessness</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0.001</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0.296</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0.017</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0.034</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a:noFill/>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0.002</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a:noFill/>
                    </a:lnB>
                    <a:noFill/>
                  </a:tcPr>
                </a:tc>
                <a:extLst>
                  <a:ext uri="{0D108BD9-81ED-4DB2-BD59-A6C34878D82A}">
                    <a16:rowId xmlns:a16="http://schemas.microsoft.com/office/drawing/2014/main" val="524942411"/>
                  </a:ext>
                </a:extLst>
              </a:tr>
              <a:tr h="248177">
                <a:tc>
                  <a:txBody>
                    <a:bodyPr/>
                    <a:lstStyle/>
                    <a:p>
                      <a:pPr marL="0" marR="0">
                        <a:lnSpc>
                          <a:spcPct val="115000"/>
                        </a:lnSpc>
                      </a:pPr>
                      <a:r>
                        <a:rPr lang="en-US" sz="1600" kern="100">
                          <a:solidFill>
                            <a:srgbClr val="000000"/>
                          </a:solidFill>
                          <a:effectLst/>
                          <a:latin typeface="+mn-lt"/>
                          <a:ea typeface="Times New Roman" panose="02020603050405020304" pitchFamily="18" charset="0"/>
                        </a:rPr>
                        <a:t>Close person died</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0.703</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b="1" kern="100">
                          <a:solidFill>
                            <a:srgbClr val="000000"/>
                          </a:solidFill>
                          <a:effectLst/>
                          <a:latin typeface="+mn-lt"/>
                          <a:ea typeface="Times New Roman" panose="02020603050405020304" pitchFamily="18" charset="0"/>
                        </a:rPr>
                        <a:t>0.575</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0.105</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a:solidFill>
                            <a:srgbClr val="000000"/>
                          </a:solidFill>
                          <a:effectLst/>
                          <a:latin typeface="+mn-lt"/>
                          <a:ea typeface="Times New Roman" panose="02020603050405020304" pitchFamily="18" charset="0"/>
                        </a:rPr>
                        <a:t>0.103</a:t>
                      </a:r>
                      <a:endParaRPr lang="en-US" sz="1600" kern="10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pPr>
                      <a:r>
                        <a:rPr lang="en-US" sz="1600" kern="100" dirty="0">
                          <a:solidFill>
                            <a:srgbClr val="000000"/>
                          </a:solidFill>
                          <a:effectLst/>
                          <a:latin typeface="+mn-lt"/>
                          <a:ea typeface="Times New Roman" panose="02020603050405020304" pitchFamily="18" charset="0"/>
                        </a:rPr>
                        <a:t>0.055</a:t>
                      </a:r>
                      <a:endParaRPr lang="en-US" sz="1600" kern="100" dirty="0">
                        <a:effectLst/>
                        <a:latin typeface="+mn-lt"/>
                        <a:ea typeface="Times New Roman" panose="02020603050405020304" pitchFamily="18" charset="0"/>
                      </a:endParaRPr>
                    </a:p>
                  </a:txBody>
                  <a:tcPr marL="55644" marR="55644"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558051"/>
                  </a:ext>
                </a:extLst>
              </a:tr>
            </a:tbl>
          </a:graphicData>
        </a:graphic>
      </p:graphicFrame>
      <p:sp>
        <p:nvSpPr>
          <p:cNvPr id="5" name="Rectangle 4">
            <a:extLst>
              <a:ext uri="{FF2B5EF4-FFF2-40B4-BE49-F238E27FC236}">
                <a16:creationId xmlns:a16="http://schemas.microsoft.com/office/drawing/2014/main" id="{87380B7E-FA42-7508-01BE-066D4FD8C32E}"/>
              </a:ext>
            </a:extLst>
          </p:cNvPr>
          <p:cNvSpPr/>
          <p:nvPr/>
        </p:nvSpPr>
        <p:spPr>
          <a:xfrm>
            <a:off x="3566663" y="699960"/>
            <a:ext cx="8625337" cy="5937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8B5D2C-391B-CC82-053C-E3B4B2DE56A7}"/>
              </a:ext>
            </a:extLst>
          </p:cNvPr>
          <p:cNvSpPr txBox="1"/>
          <p:nvPr/>
        </p:nvSpPr>
        <p:spPr>
          <a:xfrm>
            <a:off x="145774" y="0"/>
            <a:ext cx="10217426" cy="646331"/>
          </a:xfrm>
          <a:prstGeom prst="rect">
            <a:avLst/>
          </a:prstGeom>
          <a:noFill/>
        </p:spPr>
        <p:txBody>
          <a:bodyPr wrap="square">
            <a:spAutoFit/>
          </a:bodyPr>
          <a:lstStyle/>
          <a:p>
            <a:r>
              <a:rPr lang="en-US" sz="3600" dirty="0"/>
              <a:t>Motivating Example: Class Differences by Substance</a:t>
            </a:r>
          </a:p>
        </p:txBody>
      </p:sp>
    </p:spTree>
    <p:extLst>
      <p:ext uri="{BB962C8B-B14F-4D97-AF65-F5344CB8AC3E}">
        <p14:creationId xmlns:p14="http://schemas.microsoft.com/office/powerpoint/2010/main" val="236420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3B21-7B1C-4872-A5FE-13282D365250}"/>
              </a:ext>
            </a:extLst>
          </p:cNvPr>
          <p:cNvSpPr>
            <a:spLocks noGrp="1"/>
          </p:cNvSpPr>
          <p:nvPr>
            <p:ph type="title" idx="4294967295"/>
          </p:nvPr>
        </p:nvSpPr>
        <p:spPr>
          <a:xfrm>
            <a:off x="71864" y="95912"/>
            <a:ext cx="9115867" cy="585250"/>
          </a:xfrm>
        </p:spPr>
        <p:txBody>
          <a:bodyPr>
            <a:normAutofit/>
          </a:bodyPr>
          <a:lstStyle/>
          <a:p>
            <a:r>
              <a:rPr lang="en-US" sz="3600" dirty="0"/>
              <a:t>Response Patterns in Latent Class Models</a:t>
            </a:r>
          </a:p>
        </p:txBody>
      </p:sp>
      <p:sp>
        <p:nvSpPr>
          <p:cNvPr id="3" name="Content Placeholder 2">
            <a:extLst>
              <a:ext uri="{FF2B5EF4-FFF2-40B4-BE49-F238E27FC236}">
                <a16:creationId xmlns:a16="http://schemas.microsoft.com/office/drawing/2014/main" id="{C10477FD-7553-46D0-BAFB-1113D2B93BB2}"/>
              </a:ext>
            </a:extLst>
          </p:cNvPr>
          <p:cNvSpPr>
            <a:spLocks noGrp="1"/>
          </p:cNvSpPr>
          <p:nvPr>
            <p:ph idx="4294967295"/>
          </p:nvPr>
        </p:nvSpPr>
        <p:spPr>
          <a:xfrm>
            <a:off x="211013" y="681162"/>
            <a:ext cx="8837571" cy="3786188"/>
          </a:xfrm>
        </p:spPr>
        <p:txBody>
          <a:bodyPr>
            <a:normAutofit fontScale="85000" lnSpcReduction="10000"/>
          </a:bodyPr>
          <a:lstStyle/>
          <a:p>
            <a:r>
              <a:rPr lang="en-US" sz="2000" dirty="0"/>
              <a:t>Each item is coded as 1 = Yes and 2 = No</a:t>
            </a:r>
          </a:p>
          <a:p>
            <a:r>
              <a:rPr lang="en-US" sz="2000" b="1" dirty="0"/>
              <a:t>Question: </a:t>
            </a:r>
            <a:r>
              <a:rPr lang="en-US" sz="2000" dirty="0"/>
              <a:t>How many possible combinations of the responses are there, and what are they?</a:t>
            </a:r>
          </a:p>
          <a:p>
            <a:r>
              <a:rPr lang="en-US" sz="2000" b="1" dirty="0"/>
              <a:t>Model Concept:</a:t>
            </a:r>
          </a:p>
          <a:p>
            <a:pPr lvl="1"/>
            <a:r>
              <a:rPr lang="en-US" sz="1900" dirty="0"/>
              <a:t>Latent class models estimate the probability of each unique </a:t>
            </a:r>
            <a:r>
              <a:rPr lang="en-US" sz="1900" b="1" dirty="0"/>
              <a:t>response pattern</a:t>
            </a:r>
            <a:r>
              <a:rPr lang="en-US" sz="1900" dirty="0"/>
              <a:t> across the set of observed items.</a:t>
            </a:r>
          </a:p>
          <a:p>
            <a:pPr lvl="1"/>
            <a:r>
              <a:rPr lang="en-US" sz="1900" dirty="0"/>
              <a:t>For example, if there are 3 items, the model estimates the probability of observing each combination:</a:t>
            </a:r>
          </a:p>
          <a:p>
            <a:pPr lvl="1"/>
            <a:r>
              <a:rPr lang="en-US" sz="1900" dirty="0"/>
              <a:t>(Yes, Yes, Yes) → 𝑃₁</a:t>
            </a:r>
          </a:p>
          <a:p>
            <a:pPr lvl="1"/>
            <a:r>
              <a:rPr lang="en-US" sz="1900" dirty="0"/>
              <a:t>(Yes, No, Yes) → 𝑃₂</a:t>
            </a:r>
          </a:p>
          <a:p>
            <a:pPr lvl="1"/>
            <a:r>
              <a:rPr lang="en-US" sz="1900" dirty="0"/>
              <a:t>(No, Yes, No) → 𝑃₃</a:t>
            </a:r>
          </a:p>
          <a:p>
            <a:pPr lvl="1"/>
            <a:r>
              <a:rPr lang="en-US" sz="1900" dirty="0"/>
              <a:t>… up to 2³ = 8 possible patterns</a:t>
            </a:r>
          </a:p>
          <a:p>
            <a:r>
              <a:rPr lang="en-US" sz="2200" dirty="0"/>
              <a:t>Each combination represents a unique way someone might respond across the items, and the model provides the </a:t>
            </a:r>
            <a:r>
              <a:rPr lang="en-US" sz="2200" b="1" dirty="0"/>
              <a:t>probability</a:t>
            </a:r>
            <a:r>
              <a:rPr lang="en-US" sz="2200" dirty="0"/>
              <a:t> of each pattern occurring in the population.</a:t>
            </a:r>
          </a:p>
        </p:txBody>
      </p:sp>
    </p:spTree>
    <p:extLst>
      <p:ext uri="{BB962C8B-B14F-4D97-AF65-F5344CB8AC3E}">
        <p14:creationId xmlns:p14="http://schemas.microsoft.com/office/powerpoint/2010/main" val="367679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E926-B330-4B35-8417-5319095407AA}"/>
              </a:ext>
            </a:extLst>
          </p:cNvPr>
          <p:cNvSpPr>
            <a:spLocks noGrp="1"/>
          </p:cNvSpPr>
          <p:nvPr>
            <p:ph type="title"/>
          </p:nvPr>
        </p:nvSpPr>
        <p:spPr>
          <a:xfrm>
            <a:off x="163819" y="179406"/>
            <a:ext cx="10515600" cy="369332"/>
          </a:xfrm>
        </p:spPr>
        <p:txBody>
          <a:bodyPr>
            <a:noAutofit/>
          </a:bodyPr>
          <a:lstStyle/>
          <a:p>
            <a:r>
              <a:rPr lang="en-US" sz="3600" dirty="0"/>
              <a:t>How many patterns?</a:t>
            </a:r>
          </a:p>
        </p:txBody>
      </p:sp>
      <p:cxnSp>
        <p:nvCxnSpPr>
          <p:cNvPr id="11" name="Straight Connector 10">
            <a:extLst>
              <a:ext uri="{FF2B5EF4-FFF2-40B4-BE49-F238E27FC236}">
                <a16:creationId xmlns:a16="http://schemas.microsoft.com/office/drawing/2014/main" id="{C56B6901-9E27-497D-97A2-6439F54442E7}"/>
              </a:ext>
            </a:extLst>
          </p:cNvPr>
          <p:cNvCxnSpPr>
            <a:cxnSpLocks/>
          </p:cNvCxnSpPr>
          <p:nvPr/>
        </p:nvCxnSpPr>
        <p:spPr>
          <a:xfrm>
            <a:off x="528099"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423709-CC73-4AC5-B878-4B34831C7C76}"/>
              </a:ext>
            </a:extLst>
          </p:cNvPr>
          <p:cNvCxnSpPr>
            <a:cxnSpLocks/>
          </p:cNvCxnSpPr>
          <p:nvPr/>
        </p:nvCxnSpPr>
        <p:spPr>
          <a:xfrm>
            <a:off x="1837967"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3E84BA-106E-425C-BAC0-305B39A37FEC}"/>
              </a:ext>
            </a:extLst>
          </p:cNvPr>
          <p:cNvCxnSpPr>
            <a:cxnSpLocks/>
          </p:cNvCxnSpPr>
          <p:nvPr/>
        </p:nvCxnSpPr>
        <p:spPr>
          <a:xfrm>
            <a:off x="3088033"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35AB68-8649-44FE-9EDE-0B7C3289C669}"/>
              </a:ext>
            </a:extLst>
          </p:cNvPr>
          <p:cNvCxnSpPr>
            <a:cxnSpLocks/>
          </p:cNvCxnSpPr>
          <p:nvPr/>
        </p:nvCxnSpPr>
        <p:spPr>
          <a:xfrm>
            <a:off x="4430697"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F92972-E183-4E97-A9FE-5D53795A3C53}"/>
              </a:ext>
            </a:extLst>
          </p:cNvPr>
          <p:cNvCxnSpPr>
            <a:cxnSpLocks/>
          </p:cNvCxnSpPr>
          <p:nvPr/>
        </p:nvCxnSpPr>
        <p:spPr>
          <a:xfrm>
            <a:off x="5785899"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C17386-56D1-42A2-A25A-A88D230E5FFD}"/>
              </a:ext>
            </a:extLst>
          </p:cNvPr>
          <p:cNvCxnSpPr>
            <a:cxnSpLocks/>
          </p:cNvCxnSpPr>
          <p:nvPr/>
        </p:nvCxnSpPr>
        <p:spPr>
          <a:xfrm>
            <a:off x="7127598" y="1435403"/>
            <a:ext cx="10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7F080A-55A9-4CAB-8C8A-51726B5150DF}"/>
              </a:ext>
            </a:extLst>
          </p:cNvPr>
          <p:cNvCxnSpPr>
            <a:cxnSpLocks/>
          </p:cNvCxnSpPr>
          <p:nvPr/>
        </p:nvCxnSpPr>
        <p:spPr>
          <a:xfrm>
            <a:off x="8447112" y="1435403"/>
            <a:ext cx="103238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2B82CB-5499-403B-B4B9-55BA7968D294}"/>
              </a:ext>
            </a:extLst>
          </p:cNvPr>
          <p:cNvSpPr txBox="1"/>
          <p:nvPr/>
        </p:nvSpPr>
        <p:spPr>
          <a:xfrm>
            <a:off x="939965" y="79674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0" name="TextBox 19">
            <a:extLst>
              <a:ext uri="{FF2B5EF4-FFF2-40B4-BE49-F238E27FC236}">
                <a16:creationId xmlns:a16="http://schemas.microsoft.com/office/drawing/2014/main" id="{9B70B9E2-7AE7-42FC-BFBC-5D190D09CF03}"/>
              </a:ext>
            </a:extLst>
          </p:cNvPr>
          <p:cNvSpPr txBox="1"/>
          <p:nvPr/>
        </p:nvSpPr>
        <p:spPr>
          <a:xfrm>
            <a:off x="2030070" y="79674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1" name="TextBox 20">
            <a:extLst>
              <a:ext uri="{FF2B5EF4-FFF2-40B4-BE49-F238E27FC236}">
                <a16:creationId xmlns:a16="http://schemas.microsoft.com/office/drawing/2014/main" id="{A4F92121-750E-43A1-B09A-69DCF4BFB0AB}"/>
              </a:ext>
            </a:extLst>
          </p:cNvPr>
          <p:cNvSpPr txBox="1"/>
          <p:nvPr/>
        </p:nvSpPr>
        <p:spPr>
          <a:xfrm>
            <a:off x="3280136" y="79674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2" name="TextBox 21">
            <a:extLst>
              <a:ext uri="{FF2B5EF4-FFF2-40B4-BE49-F238E27FC236}">
                <a16:creationId xmlns:a16="http://schemas.microsoft.com/office/drawing/2014/main" id="{A9FBB4C2-723A-4DB9-BD8C-2FE5DBA2F727}"/>
              </a:ext>
            </a:extLst>
          </p:cNvPr>
          <p:cNvSpPr txBox="1"/>
          <p:nvPr/>
        </p:nvSpPr>
        <p:spPr>
          <a:xfrm>
            <a:off x="4787427" y="75765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3" name="TextBox 22">
            <a:extLst>
              <a:ext uri="{FF2B5EF4-FFF2-40B4-BE49-F238E27FC236}">
                <a16:creationId xmlns:a16="http://schemas.microsoft.com/office/drawing/2014/main" id="{6F439423-D37B-404F-A87F-425939A631F9}"/>
              </a:ext>
            </a:extLst>
          </p:cNvPr>
          <p:cNvSpPr txBox="1"/>
          <p:nvPr/>
        </p:nvSpPr>
        <p:spPr>
          <a:xfrm>
            <a:off x="5877532" y="75765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4" name="TextBox 23">
            <a:extLst>
              <a:ext uri="{FF2B5EF4-FFF2-40B4-BE49-F238E27FC236}">
                <a16:creationId xmlns:a16="http://schemas.microsoft.com/office/drawing/2014/main" id="{CFBF9995-EC63-4CC8-9C6A-8F921AFC6D75}"/>
              </a:ext>
            </a:extLst>
          </p:cNvPr>
          <p:cNvSpPr txBox="1"/>
          <p:nvPr/>
        </p:nvSpPr>
        <p:spPr>
          <a:xfrm>
            <a:off x="7127598" y="757651"/>
            <a:ext cx="324091" cy="370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6" name="TextBox 25">
            <a:extLst>
              <a:ext uri="{FF2B5EF4-FFF2-40B4-BE49-F238E27FC236}">
                <a16:creationId xmlns:a16="http://schemas.microsoft.com/office/drawing/2014/main" id="{FACAE74C-D29E-4A35-9045-445CB1C9D510}"/>
              </a:ext>
            </a:extLst>
          </p:cNvPr>
          <p:cNvSpPr txBox="1"/>
          <p:nvPr/>
        </p:nvSpPr>
        <p:spPr>
          <a:xfrm>
            <a:off x="8619518" y="755208"/>
            <a:ext cx="687575" cy="3703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E67C971F-052B-4F55-929F-D308059C0010}"/>
                  </a:ext>
                </a:extLst>
              </p:cNvPr>
              <p:cNvSpPr txBox="1"/>
              <p:nvPr/>
            </p:nvSpPr>
            <p:spPr>
              <a:xfrm>
                <a:off x="5326770" y="1734290"/>
                <a:ext cx="97456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=128</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E67C971F-052B-4F55-929F-D308059C0010}"/>
                  </a:ext>
                </a:extLst>
              </p:cNvPr>
              <p:cNvSpPr txBox="1">
                <a:spLocks noRot="1" noChangeAspect="1" noMove="1" noResize="1" noEditPoints="1" noAdjustHandles="1" noChangeArrowheads="1" noChangeShapeType="1" noTextEdit="1"/>
              </p:cNvSpPr>
              <p:nvPr/>
            </p:nvSpPr>
            <p:spPr>
              <a:xfrm>
                <a:off x="5326770" y="1734290"/>
                <a:ext cx="974562" cy="276999"/>
              </a:xfrm>
              <a:prstGeom prst="rect">
                <a:avLst/>
              </a:prstGeom>
              <a:blipFill>
                <a:blip r:embed="rId2"/>
                <a:stretch>
                  <a:fillRect l="-5625" t="-4348" r="-5000" b="-6522"/>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42AD56E5-BFC0-4796-BB98-3954129D4BDD}"/>
              </a:ext>
            </a:extLst>
          </p:cNvPr>
          <p:cNvSpPr txBox="1"/>
          <p:nvPr/>
        </p:nvSpPr>
        <p:spPr>
          <a:xfrm>
            <a:off x="6301332" y="1687596"/>
            <a:ext cx="38983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possible response patterns</a:t>
            </a:r>
          </a:p>
        </p:txBody>
      </p:sp>
    </p:spTree>
    <p:extLst>
      <p:ext uri="{BB962C8B-B14F-4D97-AF65-F5344CB8AC3E}">
        <p14:creationId xmlns:p14="http://schemas.microsoft.com/office/powerpoint/2010/main" val="13056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CDB9-E0E4-4977-AFCA-81B1FC50599A}"/>
              </a:ext>
            </a:extLst>
          </p:cNvPr>
          <p:cNvSpPr>
            <a:spLocks noGrp="1"/>
          </p:cNvSpPr>
          <p:nvPr>
            <p:ph type="title" idx="4294967295"/>
          </p:nvPr>
        </p:nvSpPr>
        <p:spPr>
          <a:xfrm>
            <a:off x="95416" y="86401"/>
            <a:ext cx="9944100" cy="629561"/>
          </a:xfrm>
        </p:spPr>
        <p:txBody>
          <a:bodyPr anchor="ctr">
            <a:normAutofit fontScale="90000"/>
          </a:bodyPr>
          <a:lstStyle/>
          <a:p>
            <a:r>
              <a:rPr lang="en-US" sz="4800" dirty="0"/>
              <a:t>Evaluating Model Fit</a:t>
            </a:r>
          </a:p>
        </p:txBody>
      </p:sp>
      <p:sp>
        <p:nvSpPr>
          <p:cNvPr id="3" name="Content Placeholder 2">
            <a:extLst>
              <a:ext uri="{FF2B5EF4-FFF2-40B4-BE49-F238E27FC236}">
                <a16:creationId xmlns:a16="http://schemas.microsoft.com/office/drawing/2014/main" id="{BF4BC1CF-A72A-4D1D-ADFB-F88B19581048}"/>
              </a:ext>
            </a:extLst>
          </p:cNvPr>
          <p:cNvSpPr>
            <a:spLocks noGrp="1"/>
          </p:cNvSpPr>
          <p:nvPr>
            <p:ph idx="4294967295"/>
          </p:nvPr>
        </p:nvSpPr>
        <p:spPr>
          <a:xfrm>
            <a:off x="227938" y="629823"/>
            <a:ext cx="9942513" cy="3124200"/>
          </a:xfrm>
        </p:spPr>
        <p:txBody>
          <a:bodyPr anchor="ctr">
            <a:normAutofit/>
          </a:bodyPr>
          <a:lstStyle/>
          <a:p>
            <a:r>
              <a:rPr lang="en-US" sz="2000" dirty="0"/>
              <a:t>We often use model fit criteria to decide how many latent classes best represent the data</a:t>
            </a:r>
          </a:p>
          <a:p>
            <a:r>
              <a:rPr lang="en-US" sz="2000" dirty="0"/>
              <a:t>Model Comparison: Balancing Fit and Parsimony</a:t>
            </a:r>
          </a:p>
          <a:p>
            <a:pPr lvl="1"/>
            <a:r>
              <a:rPr lang="en-US" sz="1600" dirty="0"/>
              <a:t>Better fit means the model describes the data well</a:t>
            </a:r>
          </a:p>
          <a:p>
            <a:pPr lvl="1"/>
            <a:r>
              <a:rPr lang="en-US" sz="1600" dirty="0"/>
              <a:t>Parsimony means the model is simple and avoids unnecessary complexity</a:t>
            </a:r>
          </a:p>
          <a:p>
            <a:pPr>
              <a:buFont typeface="Arial" panose="020B0604020202020204" pitchFamily="34" charset="0"/>
              <a:buChar char="•"/>
            </a:pPr>
            <a:r>
              <a:rPr lang="en-US" sz="2000" dirty="0"/>
              <a:t>We want the best-fitting model that isn’t overly complex</a:t>
            </a:r>
          </a:p>
          <a:p>
            <a:r>
              <a:rPr lang="en-US" sz="2000" dirty="0"/>
              <a:t>Common Fit Criteria:</a:t>
            </a:r>
          </a:p>
          <a:p>
            <a:pPr lvl="1"/>
            <a:r>
              <a:rPr lang="en-US" sz="1600" dirty="0"/>
              <a:t>AIC (Akaike Information Criterion)</a:t>
            </a:r>
          </a:p>
          <a:p>
            <a:pPr lvl="1"/>
            <a:r>
              <a:rPr lang="en-US" sz="1600" dirty="0"/>
              <a:t>BIC (Bayesian Information Criterion)</a:t>
            </a:r>
          </a:p>
          <a:p>
            <a:r>
              <a:rPr lang="en-US" sz="2000" dirty="0"/>
              <a:t>Lower values = better balance between fit and simplicity</a:t>
            </a:r>
          </a:p>
        </p:txBody>
      </p:sp>
    </p:spTree>
    <p:extLst>
      <p:ext uri="{BB962C8B-B14F-4D97-AF65-F5344CB8AC3E}">
        <p14:creationId xmlns:p14="http://schemas.microsoft.com/office/powerpoint/2010/main" val="8483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1826-2A76-436D-8E4A-2A9CDD1BB3B5}"/>
              </a:ext>
            </a:extLst>
          </p:cNvPr>
          <p:cNvSpPr>
            <a:spLocks noGrp="1"/>
          </p:cNvSpPr>
          <p:nvPr>
            <p:ph type="title"/>
          </p:nvPr>
        </p:nvSpPr>
        <p:spPr>
          <a:xfrm>
            <a:off x="106680" y="104444"/>
            <a:ext cx="10515600" cy="724204"/>
          </a:xfrm>
        </p:spPr>
        <p:txBody>
          <a:bodyPr/>
          <a:lstStyle/>
          <a:p>
            <a:r>
              <a:rPr lang="en-US" dirty="0"/>
              <a:t>Relative Model Fit</a:t>
            </a:r>
          </a:p>
        </p:txBody>
      </p:sp>
      <p:graphicFrame>
        <p:nvGraphicFramePr>
          <p:cNvPr id="4" name="Table 4">
            <a:extLst>
              <a:ext uri="{FF2B5EF4-FFF2-40B4-BE49-F238E27FC236}">
                <a16:creationId xmlns:a16="http://schemas.microsoft.com/office/drawing/2014/main" id="{479472C7-1F8A-41A0-B119-8E3C2ED1607B}"/>
              </a:ext>
            </a:extLst>
          </p:cNvPr>
          <p:cNvGraphicFramePr>
            <a:graphicFrameLocks noGrp="1"/>
          </p:cNvGraphicFramePr>
          <p:nvPr>
            <p:ph idx="1"/>
            <p:extLst>
              <p:ext uri="{D42A27DB-BD31-4B8C-83A1-F6EECF244321}">
                <p14:modId xmlns:p14="http://schemas.microsoft.com/office/powerpoint/2010/main" val="1262357661"/>
              </p:ext>
            </p:extLst>
          </p:nvPr>
        </p:nvGraphicFramePr>
        <p:xfrm>
          <a:off x="225949" y="672686"/>
          <a:ext cx="10515600" cy="29667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184434629"/>
                    </a:ext>
                  </a:extLst>
                </a:gridCol>
                <a:gridCol w="1752600">
                  <a:extLst>
                    <a:ext uri="{9D8B030D-6E8A-4147-A177-3AD203B41FA5}">
                      <a16:colId xmlns:a16="http://schemas.microsoft.com/office/drawing/2014/main" val="1967726023"/>
                    </a:ext>
                  </a:extLst>
                </a:gridCol>
                <a:gridCol w="1752600">
                  <a:extLst>
                    <a:ext uri="{9D8B030D-6E8A-4147-A177-3AD203B41FA5}">
                      <a16:colId xmlns:a16="http://schemas.microsoft.com/office/drawing/2014/main" val="2423713324"/>
                    </a:ext>
                  </a:extLst>
                </a:gridCol>
                <a:gridCol w="1752600">
                  <a:extLst>
                    <a:ext uri="{9D8B030D-6E8A-4147-A177-3AD203B41FA5}">
                      <a16:colId xmlns:a16="http://schemas.microsoft.com/office/drawing/2014/main" val="4181898191"/>
                    </a:ext>
                  </a:extLst>
                </a:gridCol>
                <a:gridCol w="1752600">
                  <a:extLst>
                    <a:ext uri="{9D8B030D-6E8A-4147-A177-3AD203B41FA5}">
                      <a16:colId xmlns:a16="http://schemas.microsoft.com/office/drawing/2014/main" val="1346649596"/>
                    </a:ext>
                  </a:extLst>
                </a:gridCol>
                <a:gridCol w="1752600">
                  <a:extLst>
                    <a:ext uri="{9D8B030D-6E8A-4147-A177-3AD203B41FA5}">
                      <a16:colId xmlns:a16="http://schemas.microsoft.com/office/drawing/2014/main" val="1885914690"/>
                    </a:ext>
                  </a:extLst>
                </a:gridCol>
              </a:tblGrid>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55881513"/>
                  </a:ext>
                </a:extLst>
              </a:tr>
              <a:tr h="370840">
                <a:tc>
                  <a:txBody>
                    <a:bodyPr/>
                    <a:lstStyle/>
                    <a:p>
                      <a:endParaRPr lang="en-US"/>
                    </a:p>
                  </a:txBody>
                  <a:tcPr/>
                </a:tc>
                <a:tc>
                  <a:txBody>
                    <a:bodyPr/>
                    <a:lstStyle/>
                    <a:p>
                      <a:r>
                        <a:rPr lang="en-US" dirty="0"/>
                        <a:t>L2</a:t>
                      </a:r>
                    </a:p>
                  </a:txBody>
                  <a:tcPr/>
                </a:tc>
                <a:tc>
                  <a:txBody>
                    <a:bodyPr/>
                    <a:lstStyle/>
                    <a:p>
                      <a:r>
                        <a:rPr lang="en-US" dirty="0"/>
                        <a:t>BIC</a:t>
                      </a:r>
                    </a:p>
                  </a:txBody>
                  <a:tcPr/>
                </a:tc>
                <a:tc>
                  <a:txBody>
                    <a:bodyPr/>
                    <a:lstStyle/>
                    <a:p>
                      <a:r>
                        <a:rPr lang="en-US" dirty="0"/>
                        <a:t>AIC</a:t>
                      </a:r>
                    </a:p>
                  </a:txBody>
                  <a:tcPr/>
                </a:tc>
                <a:tc>
                  <a:txBody>
                    <a:bodyPr/>
                    <a:lstStyle/>
                    <a:p>
                      <a:r>
                        <a:rPr lang="en-US" dirty="0"/>
                        <a:t>df</a:t>
                      </a:r>
                    </a:p>
                  </a:txBody>
                  <a:tcPr/>
                </a:tc>
                <a:tc>
                  <a:txBody>
                    <a:bodyPr/>
                    <a:lstStyle/>
                    <a:p>
                      <a:r>
                        <a:rPr lang="en-US" dirty="0"/>
                        <a:t>P-value</a:t>
                      </a:r>
                    </a:p>
                  </a:txBody>
                  <a:tcPr/>
                </a:tc>
                <a:extLst>
                  <a:ext uri="{0D108BD9-81ED-4DB2-BD59-A6C34878D82A}">
                    <a16:rowId xmlns:a16="http://schemas.microsoft.com/office/drawing/2014/main" val="2185599783"/>
                  </a:ext>
                </a:extLst>
              </a:tr>
              <a:tr h="370840">
                <a:tc>
                  <a:txBody>
                    <a:bodyPr/>
                    <a:lstStyle/>
                    <a:p>
                      <a:r>
                        <a:rPr lang="en-US" dirty="0"/>
                        <a:t>1-C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01330266"/>
                  </a:ext>
                </a:extLst>
              </a:tr>
              <a:tr h="370840">
                <a:tc>
                  <a:txBody>
                    <a:bodyPr/>
                    <a:lstStyle/>
                    <a:p>
                      <a:r>
                        <a:rPr lang="en-US" dirty="0"/>
                        <a:t>2-C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54836103"/>
                  </a:ext>
                </a:extLst>
              </a:tr>
              <a:tr h="370840">
                <a:tc>
                  <a:txBody>
                    <a:bodyPr/>
                    <a:lstStyle/>
                    <a:p>
                      <a:r>
                        <a:rPr lang="en-US" dirty="0"/>
                        <a:t>3-C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7801383"/>
                  </a:ext>
                </a:extLst>
              </a:tr>
              <a:tr h="370840">
                <a:tc>
                  <a:txBody>
                    <a:bodyPr/>
                    <a:lstStyle/>
                    <a:p>
                      <a:r>
                        <a:rPr lang="en-US" dirty="0"/>
                        <a:t>4-C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89040690"/>
                  </a:ext>
                </a:extLst>
              </a:tr>
              <a:tr h="370840">
                <a:tc>
                  <a:txBody>
                    <a:bodyPr/>
                    <a:lstStyle/>
                    <a:p>
                      <a:r>
                        <a:rPr lang="en-US" dirty="0"/>
                        <a:t>5-C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5406543"/>
                  </a:ext>
                </a:extLst>
              </a:tr>
              <a:tr h="370840">
                <a:tc>
                  <a:txBody>
                    <a:bodyPr/>
                    <a:lstStyle/>
                    <a:p>
                      <a:r>
                        <a:rPr lang="en-US" dirty="0"/>
                        <a:t>6-C</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5001380"/>
                  </a:ext>
                </a:extLst>
              </a:tr>
            </a:tbl>
          </a:graphicData>
        </a:graphic>
      </p:graphicFrame>
      <p:sp>
        <p:nvSpPr>
          <p:cNvPr id="5" name="TextBox 4">
            <a:extLst>
              <a:ext uri="{FF2B5EF4-FFF2-40B4-BE49-F238E27FC236}">
                <a16:creationId xmlns:a16="http://schemas.microsoft.com/office/drawing/2014/main" id="{D5E81683-B008-40D0-BB08-1CCA35011E9C}"/>
              </a:ext>
            </a:extLst>
          </p:cNvPr>
          <p:cNvSpPr txBox="1"/>
          <p:nvPr/>
        </p:nvSpPr>
        <p:spPr>
          <a:xfrm>
            <a:off x="1574157" y="5660020"/>
            <a:ext cx="6103274" cy="369332"/>
          </a:xfrm>
          <a:prstGeom prst="rect">
            <a:avLst/>
          </a:prstGeom>
          <a:noFill/>
        </p:spPr>
        <p:txBody>
          <a:bodyPr wrap="none" rtlCol="0">
            <a:spAutoFit/>
          </a:bodyPr>
          <a:lstStyle/>
          <a:p>
            <a:r>
              <a:rPr lang="en-US" dirty="0"/>
              <a:t>Note: Can make elbow plot of AIC/BIC </a:t>
            </a:r>
            <a:r>
              <a:rPr lang="en-US" dirty="0" err="1"/>
              <a:t>etc</a:t>
            </a:r>
            <a:r>
              <a:rPr lang="en-US" dirty="0"/>
              <a:t> to show lowest value</a:t>
            </a:r>
          </a:p>
        </p:txBody>
      </p:sp>
    </p:spTree>
    <p:extLst>
      <p:ext uri="{BB962C8B-B14F-4D97-AF65-F5344CB8AC3E}">
        <p14:creationId xmlns:p14="http://schemas.microsoft.com/office/powerpoint/2010/main" val="44778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5462B-D907-6D69-650E-666A67FE2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D25F0-9B54-9C82-D405-80A206C986BA}"/>
              </a:ext>
            </a:extLst>
          </p:cNvPr>
          <p:cNvSpPr>
            <a:spLocks noGrp="1"/>
          </p:cNvSpPr>
          <p:nvPr>
            <p:ph type="title"/>
          </p:nvPr>
        </p:nvSpPr>
        <p:spPr/>
        <p:txBody>
          <a:bodyPr/>
          <a:lstStyle/>
          <a:p>
            <a:r>
              <a:rPr lang="en-US" dirty="0"/>
              <a:t>Example: ACEs</a:t>
            </a:r>
          </a:p>
        </p:txBody>
      </p:sp>
      <p:sp>
        <p:nvSpPr>
          <p:cNvPr id="3" name="Content Placeholder 2">
            <a:extLst>
              <a:ext uri="{FF2B5EF4-FFF2-40B4-BE49-F238E27FC236}">
                <a16:creationId xmlns:a16="http://schemas.microsoft.com/office/drawing/2014/main" id="{1697DC62-88DE-1EAD-A279-B76A2D7AB10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9752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0910-E375-4044-B567-61E15C72F537}"/>
              </a:ext>
            </a:extLst>
          </p:cNvPr>
          <p:cNvSpPr>
            <a:spLocks noGrp="1"/>
          </p:cNvSpPr>
          <p:nvPr>
            <p:ph type="title" idx="4294967295"/>
          </p:nvPr>
        </p:nvSpPr>
        <p:spPr>
          <a:xfrm>
            <a:off x="103367" y="65917"/>
            <a:ext cx="10509250" cy="617896"/>
          </a:xfrm>
        </p:spPr>
        <p:txBody>
          <a:bodyPr anchor="b">
            <a:normAutofit fontScale="90000"/>
          </a:bodyPr>
          <a:lstStyle/>
          <a:p>
            <a:r>
              <a:rPr lang="en-US" sz="4000" dirty="0"/>
              <a:t>Install LCA for SPSS</a:t>
            </a:r>
          </a:p>
        </p:txBody>
      </p:sp>
      <p:sp>
        <p:nvSpPr>
          <p:cNvPr id="3" name="Content Placeholder 2">
            <a:extLst>
              <a:ext uri="{FF2B5EF4-FFF2-40B4-BE49-F238E27FC236}">
                <a16:creationId xmlns:a16="http://schemas.microsoft.com/office/drawing/2014/main" id="{9797FEE1-2F12-4527-87F8-EB9082D1BD8B}"/>
              </a:ext>
            </a:extLst>
          </p:cNvPr>
          <p:cNvSpPr>
            <a:spLocks noGrp="1"/>
          </p:cNvSpPr>
          <p:nvPr>
            <p:ph idx="4294967295"/>
          </p:nvPr>
        </p:nvSpPr>
        <p:spPr>
          <a:xfrm>
            <a:off x="166978" y="683813"/>
            <a:ext cx="10509250" cy="2714625"/>
          </a:xfrm>
        </p:spPr>
        <p:txBody>
          <a:bodyPr>
            <a:normAutofit/>
          </a:bodyPr>
          <a:lstStyle/>
          <a:p>
            <a:r>
              <a:rPr lang="en-US" sz="2000" dirty="0"/>
              <a:t>Extensions </a:t>
            </a:r>
            <a:r>
              <a:rPr lang="en-US" sz="2000" dirty="0">
                <a:sym typeface="Wingdings" panose="05000000000000000000" pitchFamily="2" charset="2"/>
              </a:rPr>
              <a:t> Extension Hub  search ‘latent’ install STATS_LATENT_CLASS</a:t>
            </a:r>
          </a:p>
          <a:p>
            <a:r>
              <a:rPr lang="en-US" sz="2000" dirty="0">
                <a:sym typeface="Wingdings" panose="05000000000000000000" pitchFamily="2" charset="2"/>
              </a:rPr>
              <a:t>It is available under ‘Analyze’  Loglinear  Latent Class Analysis</a:t>
            </a:r>
          </a:p>
          <a:p>
            <a:r>
              <a:rPr lang="en-US" sz="2000" dirty="0">
                <a:sym typeface="Wingdings" panose="05000000000000000000" pitchFamily="2" charset="2"/>
              </a:rPr>
              <a:t>If you have version 27 or less you need to follow alternative instructions </a:t>
            </a:r>
            <a:endParaRPr lang="en-US" sz="2000" dirty="0"/>
          </a:p>
        </p:txBody>
      </p:sp>
    </p:spTree>
    <p:extLst>
      <p:ext uri="{BB962C8B-B14F-4D97-AF65-F5344CB8AC3E}">
        <p14:creationId xmlns:p14="http://schemas.microsoft.com/office/powerpoint/2010/main" val="345514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04147A-A828-9280-6D52-7621A80C2CE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E4D1D78-B8BE-BC4B-F40B-E88913824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9E02191-954A-8AF3-E63B-DEFEAE6D4EE0}"/>
              </a:ext>
            </a:extLst>
          </p:cNvPr>
          <p:cNvSpPr>
            <a:spLocks noGrp="1"/>
          </p:cNvSpPr>
          <p:nvPr>
            <p:ph type="title"/>
          </p:nvPr>
        </p:nvSpPr>
        <p:spPr>
          <a:xfrm>
            <a:off x="841248" y="426720"/>
            <a:ext cx="10506456" cy="1919141"/>
          </a:xfrm>
        </p:spPr>
        <p:txBody>
          <a:bodyPr anchor="b">
            <a:normAutofit/>
          </a:bodyPr>
          <a:lstStyle/>
          <a:p>
            <a:r>
              <a:rPr lang="en-US" sz="5100"/>
              <a:t>The Sum Score, “ACE” Score or Cumulative Risk Score (“CR”)</a:t>
            </a:r>
          </a:p>
        </p:txBody>
      </p:sp>
      <p:sp>
        <p:nvSpPr>
          <p:cNvPr id="19" name="Rectangle 18">
            <a:extLst>
              <a:ext uri="{FF2B5EF4-FFF2-40B4-BE49-F238E27FC236}">
                <a16:creationId xmlns:a16="http://schemas.microsoft.com/office/drawing/2014/main" id="{E1E49FE0-A908-A30D-0240-90765DE3E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E05F07B-73A9-4A38-B753-96D323F0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72870D-B289-ECB8-466F-82E5B5232435}"/>
              </a:ext>
            </a:extLst>
          </p:cNvPr>
          <p:cNvSpPr>
            <a:spLocks noGrp="1"/>
          </p:cNvSpPr>
          <p:nvPr>
            <p:ph idx="1"/>
          </p:nvPr>
        </p:nvSpPr>
        <p:spPr>
          <a:xfrm>
            <a:off x="841248" y="3337269"/>
            <a:ext cx="10509504" cy="2905686"/>
          </a:xfrm>
        </p:spPr>
        <p:txBody>
          <a:bodyPr>
            <a:normAutofit/>
          </a:bodyPr>
          <a:lstStyle/>
          <a:p>
            <a:pPr>
              <a:lnSpc>
                <a:spcPct val="100000"/>
              </a:lnSpc>
            </a:pPr>
            <a:r>
              <a:rPr lang="en-US" sz="1900" dirty="0"/>
              <a:t>The co-occurring nature of ACEs has led to the use of an “ACE score,” which represents the total number of ACE categories designed to measure CR</a:t>
            </a:r>
          </a:p>
          <a:p>
            <a:pPr>
              <a:lnSpc>
                <a:spcPct val="100000"/>
              </a:lnSpc>
            </a:pPr>
            <a:r>
              <a:rPr lang="en-US" sz="1900" dirty="0"/>
              <a:t>The ACE score (i.e., CR approach) has vastly improved our knowledge about the pervasive and detrimental effects of multiple forms of early childhood adversity</a:t>
            </a:r>
          </a:p>
          <a:p>
            <a:pPr>
              <a:lnSpc>
                <a:spcPct val="100000"/>
              </a:lnSpc>
            </a:pPr>
            <a:r>
              <a:rPr lang="en-US" sz="1900" dirty="0"/>
              <a:t>Negative sequelae of cumulative ACE burden (40 + years)</a:t>
            </a:r>
          </a:p>
          <a:p>
            <a:pPr lvl="1">
              <a:lnSpc>
                <a:spcPct val="100000"/>
              </a:lnSpc>
            </a:pPr>
            <a:r>
              <a:rPr lang="en-US" sz="1900" dirty="0"/>
              <a:t>Depression (Chapman, Dube, &amp; Anda, 2007)</a:t>
            </a:r>
          </a:p>
          <a:p>
            <a:pPr lvl="1">
              <a:lnSpc>
                <a:spcPct val="100000"/>
              </a:lnSpc>
            </a:pPr>
            <a:r>
              <a:rPr lang="en-US" sz="1900" dirty="0"/>
              <a:t>Alcohol abuse (Dube et al., 2001)</a:t>
            </a:r>
          </a:p>
          <a:p>
            <a:pPr lvl="1">
              <a:lnSpc>
                <a:spcPct val="100000"/>
              </a:lnSpc>
            </a:pPr>
            <a:r>
              <a:rPr lang="en-US" sz="1900" dirty="0"/>
              <a:t>HIV risk-taking behavior (</a:t>
            </a:r>
            <a:r>
              <a:rPr lang="en-US" sz="1900" dirty="0" err="1"/>
              <a:t>Bensley</a:t>
            </a:r>
            <a:r>
              <a:rPr lang="en-US" sz="1900" dirty="0"/>
              <a:t>, Van </a:t>
            </a:r>
            <a:r>
              <a:rPr lang="en-US" sz="1900" dirty="0" err="1"/>
              <a:t>Eenwyk</a:t>
            </a:r>
            <a:r>
              <a:rPr lang="en-US" sz="1900" dirty="0"/>
              <a:t>, &amp; Simmons, 2000)</a:t>
            </a:r>
          </a:p>
          <a:p>
            <a:pPr>
              <a:lnSpc>
                <a:spcPct val="100000"/>
              </a:lnSpc>
            </a:pPr>
            <a:endParaRPr lang="en-US" sz="1900" dirty="0"/>
          </a:p>
          <a:p>
            <a:pPr lvl="1">
              <a:lnSpc>
                <a:spcPct val="100000"/>
              </a:lnSpc>
            </a:pPr>
            <a:endParaRPr lang="en-US" sz="1900" dirty="0"/>
          </a:p>
          <a:p>
            <a:pPr>
              <a:lnSpc>
                <a:spcPct val="100000"/>
              </a:lnSpc>
            </a:pPr>
            <a:endParaRPr lang="en-US" sz="1900" dirty="0"/>
          </a:p>
          <a:p>
            <a:pPr>
              <a:lnSpc>
                <a:spcPct val="100000"/>
              </a:lnSpc>
            </a:pPr>
            <a:endParaRPr lang="en-US" sz="1900" dirty="0"/>
          </a:p>
        </p:txBody>
      </p:sp>
    </p:spTree>
    <p:extLst>
      <p:ext uri="{BB962C8B-B14F-4D97-AF65-F5344CB8AC3E}">
        <p14:creationId xmlns:p14="http://schemas.microsoft.com/office/powerpoint/2010/main" val="36930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A0A69-8F5A-57EB-2CE7-76208C84A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C04EE-7CD6-79A4-EA10-218DBDE8ADEB}"/>
              </a:ext>
            </a:extLst>
          </p:cNvPr>
          <p:cNvSpPr>
            <a:spLocks noGrp="1"/>
          </p:cNvSpPr>
          <p:nvPr>
            <p:ph type="title"/>
          </p:nvPr>
        </p:nvSpPr>
        <p:spPr/>
        <p:txBody>
          <a:bodyPr>
            <a:normAutofit fontScale="90000"/>
          </a:bodyPr>
          <a:lstStyle/>
          <a:p>
            <a:r>
              <a:rPr lang="en-US" dirty="0"/>
              <a:t>Methodological Limitations of the ACE Sum Score</a:t>
            </a:r>
          </a:p>
        </p:txBody>
      </p:sp>
      <p:sp>
        <p:nvSpPr>
          <p:cNvPr id="4" name="Text Placeholder 3">
            <a:extLst>
              <a:ext uri="{FF2B5EF4-FFF2-40B4-BE49-F238E27FC236}">
                <a16:creationId xmlns:a16="http://schemas.microsoft.com/office/drawing/2014/main" id="{C3536A77-7049-588F-ED97-2A26C6CC8798}"/>
              </a:ext>
            </a:extLst>
          </p:cNvPr>
          <p:cNvSpPr>
            <a:spLocks noGrp="1"/>
          </p:cNvSpPr>
          <p:nvPr>
            <p:ph type="body" idx="1"/>
          </p:nvPr>
        </p:nvSpPr>
        <p:spPr/>
        <p:txBody>
          <a:bodyPr/>
          <a:lstStyle/>
          <a:p>
            <a:r>
              <a:rPr lang="en-US" dirty="0"/>
              <a:t>Additivity</a:t>
            </a:r>
          </a:p>
        </p:txBody>
      </p:sp>
      <p:sp>
        <p:nvSpPr>
          <p:cNvPr id="5" name="Content Placeholder 4">
            <a:extLst>
              <a:ext uri="{FF2B5EF4-FFF2-40B4-BE49-F238E27FC236}">
                <a16:creationId xmlns:a16="http://schemas.microsoft.com/office/drawing/2014/main" id="{AA0EF138-8CB7-8EDC-1049-E69968F94BE0}"/>
              </a:ext>
            </a:extLst>
          </p:cNvPr>
          <p:cNvSpPr>
            <a:spLocks noGrp="1"/>
          </p:cNvSpPr>
          <p:nvPr>
            <p:ph sz="half" idx="2"/>
          </p:nvPr>
        </p:nvSpPr>
        <p:spPr/>
        <p:txBody>
          <a:bodyPr/>
          <a:lstStyle/>
          <a:p>
            <a:r>
              <a:rPr lang="en-US" dirty="0"/>
              <a:t>Does 2 + 2 = 4 or 5?</a:t>
            </a:r>
          </a:p>
          <a:p>
            <a:r>
              <a:rPr lang="en-US" dirty="0"/>
              <a:t>Is 3 &gt; 4 or 4 &gt; 3?</a:t>
            </a:r>
          </a:p>
          <a:p>
            <a:r>
              <a:rPr lang="en-US" dirty="0"/>
              <a:t>Does marginal cost = 0?</a:t>
            </a:r>
          </a:p>
          <a:p>
            <a:endParaRPr lang="en-US" dirty="0"/>
          </a:p>
        </p:txBody>
      </p:sp>
      <p:sp>
        <p:nvSpPr>
          <p:cNvPr id="6" name="Text Placeholder 5">
            <a:extLst>
              <a:ext uri="{FF2B5EF4-FFF2-40B4-BE49-F238E27FC236}">
                <a16:creationId xmlns:a16="http://schemas.microsoft.com/office/drawing/2014/main" id="{E3CE8657-77DB-D0FF-AD48-72D0C702673C}"/>
              </a:ext>
            </a:extLst>
          </p:cNvPr>
          <p:cNvSpPr>
            <a:spLocks noGrp="1"/>
          </p:cNvSpPr>
          <p:nvPr>
            <p:ph type="body" sz="quarter" idx="3"/>
          </p:nvPr>
        </p:nvSpPr>
        <p:spPr/>
        <p:txBody>
          <a:bodyPr/>
          <a:lstStyle/>
          <a:p>
            <a:r>
              <a:rPr lang="en-US" dirty="0"/>
              <a:t>Multiplicity</a:t>
            </a:r>
          </a:p>
        </p:txBody>
      </p:sp>
      <p:sp>
        <p:nvSpPr>
          <p:cNvPr id="7" name="Content Placeholder 6">
            <a:extLst>
              <a:ext uri="{FF2B5EF4-FFF2-40B4-BE49-F238E27FC236}">
                <a16:creationId xmlns:a16="http://schemas.microsoft.com/office/drawing/2014/main" id="{B977F731-8793-2424-5637-273BBABD64DD}"/>
              </a:ext>
            </a:extLst>
          </p:cNvPr>
          <p:cNvSpPr>
            <a:spLocks noGrp="1"/>
          </p:cNvSpPr>
          <p:nvPr>
            <p:ph sz="quarter" idx="4"/>
          </p:nvPr>
        </p:nvSpPr>
        <p:spPr/>
        <p:txBody>
          <a:bodyPr/>
          <a:lstStyle/>
          <a:p>
            <a:r>
              <a:rPr lang="en-US" dirty="0"/>
              <a:t>Does “2” = “2”</a:t>
            </a:r>
          </a:p>
          <a:p>
            <a:r>
              <a:rPr lang="en-US" dirty="0"/>
              <a:t>Does the risk of 1 ACE depend on the risk of another?</a:t>
            </a:r>
          </a:p>
        </p:txBody>
      </p:sp>
      <p:sp>
        <p:nvSpPr>
          <p:cNvPr id="3" name="Rectangle 2">
            <a:extLst>
              <a:ext uri="{FF2B5EF4-FFF2-40B4-BE49-F238E27FC236}">
                <a16:creationId xmlns:a16="http://schemas.microsoft.com/office/drawing/2014/main" id="{F37A1572-5D46-2573-C3EB-69519DD9BE27}"/>
              </a:ext>
            </a:extLst>
          </p:cNvPr>
          <p:cNvSpPr/>
          <p:nvPr/>
        </p:nvSpPr>
        <p:spPr>
          <a:xfrm>
            <a:off x="1115568" y="5446579"/>
            <a:ext cx="101681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Which of the 2</a:t>
            </a:r>
            <a:r>
              <a:rPr kumimoji="0" lang="en-US" sz="2400" b="0" i="0" u="none" strike="noStrike" kern="1200" cap="none" spc="0" normalizeH="0" baseline="30000" noProof="0" dirty="0">
                <a:ln>
                  <a:noFill/>
                </a:ln>
                <a:solidFill>
                  <a:srgbClr val="000000"/>
                </a:solidFill>
                <a:effectLst/>
                <a:uLnTx/>
                <a:uFillTx/>
                <a:latin typeface="Neue Haas Grotesk Text Pro"/>
                <a:ea typeface="+mn-ea"/>
                <a:cs typeface="+mn-cs"/>
              </a:rPr>
              <a:t>x</a:t>
            </a: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 permutations are children experiencing and in what ways does it matter in the long-term? </a:t>
            </a: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sym typeface="Wingdings" panose="05000000000000000000" pitchFamily="2" charset="2"/>
              </a:rPr>
              <a:t> the LCA question!</a:t>
            </a:r>
            <a:endParaRPr kumimoji="0" lang="en-US" sz="24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28559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4CBF8-F3B4-0FDA-136B-88AD51A402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8FE485-2860-EF0A-5633-B19F9368D2ED}"/>
              </a:ext>
            </a:extLst>
          </p:cNvPr>
          <p:cNvSpPr>
            <a:spLocks noGrp="1"/>
          </p:cNvSpPr>
          <p:nvPr>
            <p:ph type="title"/>
          </p:nvPr>
        </p:nvSpPr>
        <p:spPr/>
        <p:txBody>
          <a:bodyPr vert="horz" lIns="91440" tIns="45720" rIns="91440" bIns="45720" rtlCol="0" anchor="b">
            <a:noAutofit/>
          </a:bodyPr>
          <a:lstStyle/>
          <a:p>
            <a:r>
              <a:rPr lang="en-US" sz="3200" dirty="0"/>
              <a:t>Adverse Child Experiences and the Multiple Contexts of Child Development: </a:t>
            </a:r>
            <a:r>
              <a:rPr lang="en-US" sz="3200" i="1" dirty="0"/>
              <a:t>Justifying a Latent Class Analysis</a:t>
            </a:r>
          </a:p>
        </p:txBody>
      </p:sp>
      <p:sp>
        <p:nvSpPr>
          <p:cNvPr id="5" name="Text Placeholder 4">
            <a:extLst>
              <a:ext uri="{FF2B5EF4-FFF2-40B4-BE49-F238E27FC236}">
                <a16:creationId xmlns:a16="http://schemas.microsoft.com/office/drawing/2014/main" id="{6DCDC313-55DB-564D-CC08-371ED5CB26A4}"/>
              </a:ext>
            </a:extLst>
          </p:cNvPr>
          <p:cNvSpPr>
            <a:spLocks noGrp="1"/>
          </p:cNvSpPr>
          <p:nvPr>
            <p:ph type="body" idx="1"/>
          </p:nvPr>
        </p:nvSpPr>
        <p:spPr>
          <a:xfrm>
            <a:off x="1383643" y="6356350"/>
            <a:ext cx="3188357" cy="365125"/>
          </a:xfrm>
        </p:spPr>
        <p:txBody>
          <a:bodyPr>
            <a:normAutofit fontScale="92500"/>
          </a:bodyPr>
          <a:lstStyle/>
          <a:p>
            <a:r>
              <a:rPr lang="en-US" sz="1800" dirty="0"/>
              <a:t>Sociological Model of ACEs</a:t>
            </a:r>
          </a:p>
        </p:txBody>
      </p:sp>
      <p:graphicFrame>
        <p:nvGraphicFramePr>
          <p:cNvPr id="202" name="Content Placeholder 201">
            <a:extLst>
              <a:ext uri="{FF2B5EF4-FFF2-40B4-BE49-F238E27FC236}">
                <a16:creationId xmlns:a16="http://schemas.microsoft.com/office/drawing/2014/main" id="{A1389D7C-39CC-DB73-F5CE-A8DBB20B4707}"/>
              </a:ext>
            </a:extLst>
          </p:cNvPr>
          <p:cNvGraphicFramePr>
            <a:graphicFrameLocks noGrp="1"/>
          </p:cNvGraphicFramePr>
          <p:nvPr>
            <p:ph sz="half" idx="2"/>
          </p:nvPr>
        </p:nvGraphicFramePr>
        <p:xfrm>
          <a:off x="771211" y="2163909"/>
          <a:ext cx="5324789" cy="4038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3E908DA6-55A5-A643-4CBA-C9D26C0A5AE6}"/>
              </a:ext>
            </a:extLst>
          </p:cNvPr>
          <p:cNvSpPr>
            <a:spLocks noGrp="1"/>
          </p:cNvSpPr>
          <p:nvPr>
            <p:ph sz="quarter" idx="4"/>
          </p:nvPr>
        </p:nvSpPr>
        <p:spPr>
          <a:xfrm>
            <a:off x="6440992" y="2270927"/>
            <a:ext cx="4842703" cy="3901271"/>
          </a:xfrm>
        </p:spPr>
        <p:txBody>
          <a:bodyPr>
            <a:normAutofit fontScale="85000" lnSpcReduction="10000"/>
          </a:bodyPr>
          <a:lstStyle/>
          <a:p>
            <a:r>
              <a:rPr lang="en-US" dirty="0"/>
              <a:t>Reciprocal interactions between developing child and her environment</a:t>
            </a:r>
          </a:p>
          <a:p>
            <a:r>
              <a:rPr lang="en-US" dirty="0"/>
              <a:t>Any one risk factor has limited explanatory power over the identification of ‘constellations of risk’</a:t>
            </a:r>
          </a:p>
          <a:p>
            <a:r>
              <a:rPr lang="en-US" dirty="0"/>
              <a:t>The processes undergirding CR are conditional on the pattern of interactions between the child and the broader environment in which he or she exists. </a:t>
            </a:r>
          </a:p>
          <a:p>
            <a:r>
              <a:rPr lang="en-US" dirty="0"/>
              <a:t>Principles of multi- and equ- finality</a:t>
            </a:r>
          </a:p>
        </p:txBody>
      </p:sp>
      <p:sp>
        <p:nvSpPr>
          <p:cNvPr id="3" name="Slide Number Placeholder 2">
            <a:extLst>
              <a:ext uri="{FF2B5EF4-FFF2-40B4-BE49-F238E27FC236}">
                <a16:creationId xmlns:a16="http://schemas.microsoft.com/office/drawing/2014/main" id="{E92F40FF-470D-427A-953F-22E8259321B5}"/>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340E77E-47D6-4376-A2CE-31FD93B84F0E}" type="slidenum">
              <a:rPr kumimoji="0" lang="en-US" sz="1200" b="0" i="0" u="none" strike="noStrike" kern="1200" cap="none" spc="0" normalizeH="0" baseline="0" noProof="0" smtClean="0">
                <a:ln>
                  <a:noFill/>
                </a:ln>
                <a:solidFill>
                  <a:srgbClr val="000000">
                    <a:tint val="75000"/>
                  </a:srgbClr>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Neue Haas Grotesk Text Pro"/>
              <a:ea typeface="+mn-ea"/>
              <a:cs typeface="+mn-cs"/>
            </a:endParaRPr>
          </a:p>
        </p:txBody>
      </p:sp>
    </p:spTree>
    <p:extLst>
      <p:ext uri="{BB962C8B-B14F-4D97-AF65-F5344CB8AC3E}">
        <p14:creationId xmlns:p14="http://schemas.microsoft.com/office/powerpoint/2010/main" val="177474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38AE1-F981-8B0F-4619-6987A9E1A53D}"/>
            </a:ext>
          </a:extLst>
        </p:cNvPr>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85DEE546-16A8-CDAE-A881-23C4B6F31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useBgFill="1">
        <p:nvSpPr>
          <p:cNvPr id="22" name="Rectangle 14">
            <a:extLst>
              <a:ext uri="{FF2B5EF4-FFF2-40B4-BE49-F238E27FC236}">
                <a16:creationId xmlns:a16="http://schemas.microsoft.com/office/drawing/2014/main" id="{B828209E-A08D-E6E7-02BF-890FFB761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16">
            <a:extLst>
              <a:ext uri="{FF2B5EF4-FFF2-40B4-BE49-F238E27FC236}">
                <a16:creationId xmlns:a16="http://schemas.microsoft.com/office/drawing/2014/main" id="{2FCED70E-6833-1607-078F-CCB67DCC9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0715671C-4214-59F8-C7E0-9444E2C29664}"/>
              </a:ext>
            </a:extLst>
          </p:cNvPr>
          <p:cNvSpPr>
            <a:spLocks noGrp="1"/>
          </p:cNvSpPr>
          <p:nvPr>
            <p:ph type="title"/>
          </p:nvPr>
        </p:nvSpPr>
        <p:spPr>
          <a:xfrm>
            <a:off x="1115568" y="548640"/>
            <a:ext cx="10168128" cy="1179576"/>
          </a:xfrm>
        </p:spPr>
        <p:txBody>
          <a:bodyPr>
            <a:normAutofit/>
          </a:bodyPr>
          <a:lstStyle/>
          <a:p>
            <a:r>
              <a:rPr lang="en-US" sz="3700" dirty="0"/>
              <a:t>Rethinking ACEs: Typologies of Adversity Using Latent Class Analysis (“LCA”)</a:t>
            </a:r>
          </a:p>
        </p:txBody>
      </p:sp>
      <p:sp>
        <p:nvSpPr>
          <p:cNvPr id="24" name="Rectangle 18">
            <a:extLst>
              <a:ext uri="{FF2B5EF4-FFF2-40B4-BE49-F238E27FC236}">
                <a16:creationId xmlns:a16="http://schemas.microsoft.com/office/drawing/2014/main" id="{55E9F761-DDCB-81F8-A7CC-1FA621DFE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5850947-6097-E656-FD51-6F009BE44DC7}"/>
              </a:ext>
            </a:extLst>
          </p:cNvPr>
          <p:cNvSpPr>
            <a:spLocks noGrp="1"/>
          </p:cNvSpPr>
          <p:nvPr>
            <p:ph idx="1"/>
          </p:nvPr>
        </p:nvSpPr>
        <p:spPr>
          <a:xfrm>
            <a:off x="1115568" y="2481943"/>
            <a:ext cx="10168128" cy="3695020"/>
          </a:xfrm>
        </p:spPr>
        <p:txBody>
          <a:bodyPr>
            <a:normAutofit/>
          </a:bodyPr>
          <a:lstStyle/>
          <a:p>
            <a:r>
              <a:rPr lang="en-US" sz="2200" dirty="0"/>
              <a:t>LCA </a:t>
            </a:r>
          </a:p>
          <a:p>
            <a:pPr lvl="1"/>
            <a:r>
              <a:rPr lang="en-US" sz="2200" dirty="0"/>
              <a:t>Identifies homogenous population subgroups with similar constellations of ACE risk rather than relying </a:t>
            </a:r>
            <a:r>
              <a:rPr lang="en-US" sz="2200" i="1" dirty="0"/>
              <a:t>on a priori cut points of CR</a:t>
            </a:r>
          </a:p>
          <a:p>
            <a:pPr lvl="1"/>
            <a:r>
              <a:rPr lang="en-US" sz="2200" dirty="0"/>
              <a:t>Allows for the interpretation of nonadditive and higher order interactions among risk factors</a:t>
            </a:r>
          </a:p>
          <a:p>
            <a:pPr lvl="1"/>
            <a:r>
              <a:rPr lang="en-US" sz="2200" dirty="0"/>
              <a:t>Does not treat risk factors as interchangeable, and </a:t>
            </a:r>
          </a:p>
          <a:p>
            <a:pPr lvl="1"/>
            <a:r>
              <a:rPr lang="en-US" sz="2200" dirty="0"/>
              <a:t>Provides new insights into the multiplicative effects of risks at different ecological levels</a:t>
            </a:r>
          </a:p>
          <a:p>
            <a:endParaRPr lang="en-US" sz="2200" dirty="0"/>
          </a:p>
          <a:p>
            <a:endParaRPr lang="en-US" sz="2200" dirty="0"/>
          </a:p>
        </p:txBody>
      </p:sp>
    </p:spTree>
    <p:extLst>
      <p:ext uri="{BB962C8B-B14F-4D97-AF65-F5344CB8AC3E}">
        <p14:creationId xmlns:p14="http://schemas.microsoft.com/office/powerpoint/2010/main" val="252150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A750D-2282-FE37-84DD-2C433E686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66676-2276-D044-D7C0-AB5C7DCE9BAD}"/>
              </a:ext>
            </a:extLst>
          </p:cNvPr>
          <p:cNvSpPr>
            <a:spLocks noGrp="1"/>
          </p:cNvSpPr>
          <p:nvPr>
            <p:ph type="title"/>
          </p:nvPr>
        </p:nvSpPr>
        <p:spPr>
          <a:xfrm>
            <a:off x="1051560" y="4444332"/>
            <a:ext cx="3538728" cy="1645920"/>
          </a:xfrm>
        </p:spPr>
        <p:txBody>
          <a:bodyPr>
            <a:normAutofit/>
          </a:bodyPr>
          <a:lstStyle/>
          <a:p>
            <a:r>
              <a:rPr lang="en-US" sz="3200" dirty="0"/>
              <a:t>RESEARCH GOALS</a:t>
            </a:r>
          </a:p>
        </p:txBody>
      </p:sp>
      <p:pic>
        <p:nvPicPr>
          <p:cNvPr id="4" name="Picture 3">
            <a:extLst>
              <a:ext uri="{FF2B5EF4-FFF2-40B4-BE49-F238E27FC236}">
                <a16:creationId xmlns:a16="http://schemas.microsoft.com/office/drawing/2014/main" id="{7241A3A2-AB33-7D9C-91AA-C50781A1F066}"/>
              </a:ext>
            </a:extLst>
          </p:cNvPr>
          <p:cNvPicPr>
            <a:picLocks noChangeAspect="1"/>
          </p:cNvPicPr>
          <p:nvPr/>
        </p:nvPicPr>
        <p:blipFill>
          <a:blip r:embed="rId3"/>
          <a:stretch>
            <a:fillRect/>
          </a:stretch>
        </p:blipFill>
        <p:spPr>
          <a:xfrm>
            <a:off x="557784" y="1007429"/>
            <a:ext cx="11164824" cy="2344613"/>
          </a:xfrm>
          <a:prstGeom prst="rect">
            <a:avLst/>
          </a:prstGeom>
        </p:spPr>
      </p:pic>
      <p:sp>
        <p:nvSpPr>
          <p:cNvPr id="3" name="Content Placeholder 2">
            <a:extLst>
              <a:ext uri="{FF2B5EF4-FFF2-40B4-BE49-F238E27FC236}">
                <a16:creationId xmlns:a16="http://schemas.microsoft.com/office/drawing/2014/main" id="{CBD8469A-173A-AB35-F0B6-020E592E03B3}"/>
              </a:ext>
            </a:extLst>
          </p:cNvPr>
          <p:cNvSpPr>
            <a:spLocks noGrp="1"/>
          </p:cNvSpPr>
          <p:nvPr>
            <p:ph idx="1"/>
          </p:nvPr>
        </p:nvSpPr>
        <p:spPr>
          <a:xfrm>
            <a:off x="5349240" y="4440602"/>
            <a:ext cx="6007608" cy="1645920"/>
          </a:xfrm>
        </p:spPr>
        <p:txBody>
          <a:bodyPr anchor="ctr">
            <a:normAutofit fontScale="70000" lnSpcReduction="20000"/>
          </a:bodyPr>
          <a:lstStyle/>
          <a:p>
            <a:r>
              <a:rPr lang="en-US" dirty="0"/>
              <a:t>How do the ACEs group together and how many groups can be identified?</a:t>
            </a:r>
          </a:p>
          <a:p>
            <a:r>
              <a:rPr lang="en-US" dirty="0"/>
              <a:t>Are there differences in CR across groupings of ACEs?</a:t>
            </a:r>
          </a:p>
          <a:p>
            <a:r>
              <a:rPr lang="en-US" dirty="0"/>
              <a:t>Do the groups differentially predict behavioral and mental health outcomes in adulthood?</a:t>
            </a:r>
          </a:p>
          <a:p>
            <a:endParaRPr lang="en-US" sz="1800" dirty="0"/>
          </a:p>
        </p:txBody>
      </p:sp>
    </p:spTree>
    <p:extLst>
      <p:ext uri="{BB962C8B-B14F-4D97-AF65-F5344CB8AC3E}">
        <p14:creationId xmlns:p14="http://schemas.microsoft.com/office/powerpoint/2010/main" val="199781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D9ED1-D9C9-2ACD-9FB0-7ECB2FD9F9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B9FAFE-63E4-53BE-362F-4A219B163A65}"/>
              </a:ext>
            </a:extLst>
          </p:cNvPr>
          <p:cNvSpPr>
            <a:spLocks noGrp="1"/>
          </p:cNvSpPr>
          <p:nvPr>
            <p:ph type="title"/>
          </p:nvPr>
        </p:nvSpPr>
        <p:spPr/>
        <p:txBody>
          <a:bodyPr>
            <a:normAutofit/>
          </a:bodyPr>
          <a:lstStyle/>
          <a:p>
            <a:r>
              <a:rPr lang="en-US" sz="2800" dirty="0"/>
              <a:t>Sample Characteristics of the BRFSS</a:t>
            </a:r>
          </a:p>
        </p:txBody>
      </p:sp>
      <p:sp>
        <p:nvSpPr>
          <p:cNvPr id="5" name="Text Placeholder 4">
            <a:extLst>
              <a:ext uri="{FF2B5EF4-FFF2-40B4-BE49-F238E27FC236}">
                <a16:creationId xmlns:a16="http://schemas.microsoft.com/office/drawing/2014/main" id="{CB02FDA1-685F-E01F-7836-9FB09D6E5CF5}"/>
              </a:ext>
            </a:extLst>
          </p:cNvPr>
          <p:cNvSpPr>
            <a:spLocks noGrp="1"/>
          </p:cNvSpPr>
          <p:nvPr>
            <p:ph type="body" sz="half" idx="2"/>
          </p:nvPr>
        </p:nvSpPr>
        <p:spPr/>
        <p:txBody>
          <a:bodyPr/>
          <a:lstStyle/>
          <a:p>
            <a:r>
              <a:rPr lang="en-US" dirty="0"/>
              <a:t>The sample is predominantly white, highly educated, wealthy and majority female</a:t>
            </a:r>
          </a:p>
        </p:txBody>
      </p:sp>
      <p:pic>
        <p:nvPicPr>
          <p:cNvPr id="6" name="Content Placeholder 5">
            <a:extLst>
              <a:ext uri="{FF2B5EF4-FFF2-40B4-BE49-F238E27FC236}">
                <a16:creationId xmlns:a16="http://schemas.microsoft.com/office/drawing/2014/main" id="{D48EA586-9EC8-076F-8D85-692CE0A3EBC5}"/>
              </a:ext>
            </a:extLst>
          </p:cNvPr>
          <p:cNvPicPr>
            <a:picLocks noGrp="1" noChangeAspect="1"/>
          </p:cNvPicPr>
          <p:nvPr>
            <p:ph idx="1"/>
          </p:nvPr>
        </p:nvPicPr>
        <p:blipFill>
          <a:blip r:embed="rId3"/>
          <a:stretch>
            <a:fillRect/>
          </a:stretch>
        </p:blipFill>
        <p:spPr>
          <a:xfrm>
            <a:off x="5856790" y="82534"/>
            <a:ext cx="3611301" cy="6650515"/>
          </a:xfrm>
          <a:prstGeom prst="rect">
            <a:avLst/>
          </a:prstGeom>
        </p:spPr>
      </p:pic>
      <p:sp>
        <p:nvSpPr>
          <p:cNvPr id="7" name="Rectangle 6">
            <a:extLst>
              <a:ext uri="{FF2B5EF4-FFF2-40B4-BE49-F238E27FC236}">
                <a16:creationId xmlns:a16="http://schemas.microsoft.com/office/drawing/2014/main" id="{CF65ECC0-DD34-30C8-BB84-8754D5C213F1}"/>
              </a:ext>
            </a:extLst>
          </p:cNvPr>
          <p:cNvSpPr/>
          <p:nvPr/>
        </p:nvSpPr>
        <p:spPr>
          <a:xfrm>
            <a:off x="5972537" y="3429000"/>
            <a:ext cx="3264060" cy="217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B32FAB86-F701-4FB7-86C3-841F38221156}"/>
              </a:ext>
            </a:extLst>
          </p:cNvPr>
          <p:cNvSpPr/>
          <p:nvPr/>
        </p:nvSpPr>
        <p:spPr>
          <a:xfrm>
            <a:off x="5972536" y="4479403"/>
            <a:ext cx="3264060" cy="324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9" name="Rectangle 8">
            <a:extLst>
              <a:ext uri="{FF2B5EF4-FFF2-40B4-BE49-F238E27FC236}">
                <a16:creationId xmlns:a16="http://schemas.microsoft.com/office/drawing/2014/main" id="{5D5FA797-EA7C-2FC5-4834-AACE7F60BBC5}"/>
              </a:ext>
            </a:extLst>
          </p:cNvPr>
          <p:cNvSpPr/>
          <p:nvPr/>
        </p:nvSpPr>
        <p:spPr>
          <a:xfrm>
            <a:off x="5972536" y="6319777"/>
            <a:ext cx="3206186" cy="187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3" name="Rectangle 12">
            <a:extLst>
              <a:ext uri="{FF2B5EF4-FFF2-40B4-BE49-F238E27FC236}">
                <a16:creationId xmlns:a16="http://schemas.microsoft.com/office/drawing/2014/main" id="{30CCD8C7-4798-965C-7785-6414350EC93A}"/>
              </a:ext>
            </a:extLst>
          </p:cNvPr>
          <p:cNvSpPr/>
          <p:nvPr/>
        </p:nvSpPr>
        <p:spPr>
          <a:xfrm>
            <a:off x="5972536" y="5906505"/>
            <a:ext cx="3206186" cy="187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Tree>
    <p:extLst>
      <p:ext uri="{BB962C8B-B14F-4D97-AF65-F5344CB8AC3E}">
        <p14:creationId xmlns:p14="http://schemas.microsoft.com/office/powerpoint/2010/main" val="263347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0545-9FB7-1D70-D641-2200AA029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6C1E5-72D7-27C0-A6B2-F2069243BD1D}"/>
              </a:ext>
            </a:extLst>
          </p:cNvPr>
          <p:cNvSpPr>
            <a:spLocks noGrp="1"/>
          </p:cNvSpPr>
          <p:nvPr>
            <p:ph type="title" idx="4294967295"/>
          </p:nvPr>
        </p:nvSpPr>
        <p:spPr>
          <a:xfrm>
            <a:off x="526073" y="4756638"/>
            <a:ext cx="11139854" cy="930447"/>
          </a:xfrm>
        </p:spPr>
        <p:txBody>
          <a:bodyPr vert="horz" lIns="91440" tIns="45720" rIns="91440" bIns="45720" rtlCol="0" anchor="b">
            <a:normAutofit/>
          </a:bodyPr>
          <a:lstStyle/>
          <a:p>
            <a:pPr algn="ctr"/>
            <a:r>
              <a:rPr lang="en-US" sz="5400" kern="1200" cap="all" spc="100" baseline="0">
                <a:solidFill>
                  <a:srgbClr val="FFFFFF"/>
                </a:solidFill>
                <a:latin typeface="+mj-lt"/>
                <a:ea typeface="+mj-ea"/>
                <a:cs typeface="+mj-cs"/>
              </a:rPr>
              <a:t>ACES</a:t>
            </a:r>
          </a:p>
        </p:txBody>
      </p:sp>
      <p:graphicFrame>
        <p:nvGraphicFramePr>
          <p:cNvPr id="4" name="Content Placeholder 3">
            <a:extLst>
              <a:ext uri="{FF2B5EF4-FFF2-40B4-BE49-F238E27FC236}">
                <a16:creationId xmlns:a16="http://schemas.microsoft.com/office/drawing/2014/main" id="{D10F7DE1-BEA8-AF8D-468F-1531F31D50BA}"/>
              </a:ext>
            </a:extLst>
          </p:cNvPr>
          <p:cNvGraphicFramePr>
            <a:graphicFrameLocks noGrp="1"/>
          </p:cNvGraphicFramePr>
          <p:nvPr>
            <p:ph idx="4294967295"/>
          </p:nvPr>
        </p:nvGraphicFramePr>
        <p:xfrm>
          <a:off x="381837" y="291401"/>
          <a:ext cx="11565654" cy="5978772"/>
        </p:xfrm>
        <a:graphic>
          <a:graphicData uri="http://schemas.openxmlformats.org/drawingml/2006/table">
            <a:tbl>
              <a:tblPr firstRow="1" bandRow="1">
                <a:tableStyleId>{F2DE63D5-997A-4646-A377-4702673A728D}</a:tableStyleId>
              </a:tblPr>
              <a:tblGrid>
                <a:gridCol w="5245822">
                  <a:extLst>
                    <a:ext uri="{9D8B030D-6E8A-4147-A177-3AD203B41FA5}">
                      <a16:colId xmlns:a16="http://schemas.microsoft.com/office/drawing/2014/main" val="3309521709"/>
                    </a:ext>
                  </a:extLst>
                </a:gridCol>
                <a:gridCol w="1027598">
                  <a:extLst>
                    <a:ext uri="{9D8B030D-6E8A-4147-A177-3AD203B41FA5}">
                      <a16:colId xmlns:a16="http://schemas.microsoft.com/office/drawing/2014/main" val="283636413"/>
                    </a:ext>
                  </a:extLst>
                </a:gridCol>
                <a:gridCol w="2235512">
                  <a:extLst>
                    <a:ext uri="{9D8B030D-6E8A-4147-A177-3AD203B41FA5}">
                      <a16:colId xmlns:a16="http://schemas.microsoft.com/office/drawing/2014/main" val="1823899121"/>
                    </a:ext>
                  </a:extLst>
                </a:gridCol>
                <a:gridCol w="3056722">
                  <a:extLst>
                    <a:ext uri="{9D8B030D-6E8A-4147-A177-3AD203B41FA5}">
                      <a16:colId xmlns:a16="http://schemas.microsoft.com/office/drawing/2014/main" val="1809191520"/>
                    </a:ext>
                  </a:extLst>
                </a:gridCol>
              </a:tblGrid>
              <a:tr h="934771">
                <a:tc gridSpan="4">
                  <a:txBody>
                    <a:bodyPr/>
                    <a:lstStyle/>
                    <a:p>
                      <a:pPr marL="0" marR="0">
                        <a:lnSpc>
                          <a:spcPct val="107000"/>
                        </a:lnSpc>
                        <a:spcBef>
                          <a:spcPts val="0"/>
                        </a:spcBef>
                        <a:spcAft>
                          <a:spcPts val="0"/>
                        </a:spcAft>
                      </a:pPr>
                      <a:r>
                        <a:rPr lang="en-US" sz="2800" dirty="0">
                          <a:effectLst/>
                        </a:rPr>
                        <a:t>BRFSS Adverse Childhood Experience (ACE) Module</a:t>
                      </a:r>
                    </a:p>
                    <a:p>
                      <a:pPr marL="0" marR="0">
                        <a:lnSpc>
                          <a:spcPct val="107000"/>
                        </a:lnSpc>
                        <a:spcBef>
                          <a:spcPts val="0"/>
                        </a:spcBef>
                        <a:spcAft>
                          <a:spcPts val="0"/>
                        </a:spcAft>
                      </a:pPr>
                      <a:r>
                        <a:rPr lang="en-US" sz="1100" dirty="0">
                          <a:effectLst/>
                        </a:rPr>
                        <a:t>All questions refer to the time period before you were 18 years of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0513662"/>
                  </a:ext>
                </a:extLst>
              </a:tr>
              <a:tr h="479266">
                <a:tc>
                  <a:txBody>
                    <a:bodyPr/>
                    <a:lstStyle/>
                    <a:p>
                      <a:pPr marL="0" marR="0">
                        <a:lnSpc>
                          <a:spcPct val="107000"/>
                        </a:lnSpc>
                        <a:spcBef>
                          <a:spcPts val="0"/>
                        </a:spcBef>
                        <a:spcAft>
                          <a:spcPts val="0"/>
                        </a:spcAft>
                      </a:pPr>
                      <a:r>
                        <a:rPr lang="en-US" sz="2000">
                          <a:effectLst/>
                        </a:rPr>
                        <a:t>Question Wording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tc>
                  <a:txBody>
                    <a:bodyPr/>
                    <a:lstStyle/>
                    <a:p>
                      <a:pPr marL="0" marR="0" algn="ctr">
                        <a:lnSpc>
                          <a:spcPct val="107000"/>
                        </a:lnSpc>
                        <a:spcBef>
                          <a:spcPts val="0"/>
                        </a:spcBef>
                        <a:spcAft>
                          <a:spcPts val="0"/>
                        </a:spcAft>
                      </a:pPr>
                      <a:r>
                        <a:rPr lang="en-US" sz="2000" dirty="0">
                          <a:effectLst/>
                        </a:rPr>
                        <a:t>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nSpc>
                          <a:spcPct val="107000"/>
                        </a:lnSpc>
                        <a:spcBef>
                          <a:spcPts val="0"/>
                        </a:spcBef>
                        <a:spcAft>
                          <a:spcPts val="0"/>
                        </a:spcAft>
                      </a:pPr>
                      <a:r>
                        <a:rPr lang="en-US" sz="2000" dirty="0">
                          <a:effectLst/>
                        </a:rPr>
                        <a:t>Response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nSpc>
                          <a:spcPct val="107000"/>
                        </a:lnSpc>
                        <a:spcBef>
                          <a:spcPts val="0"/>
                        </a:spcBef>
                        <a:spcAft>
                          <a:spcPts val="0"/>
                        </a:spcAft>
                      </a:pPr>
                      <a:r>
                        <a:rPr lang="en-US" sz="2000">
                          <a:effectLst/>
                        </a:rPr>
                        <a:t>Coding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extLst>
                  <a:ext uri="{0D108BD9-81ED-4DB2-BD59-A6C34878D82A}">
                    <a16:rowId xmlns:a16="http://schemas.microsoft.com/office/drawing/2014/main" val="2304478772"/>
                  </a:ext>
                </a:extLst>
              </a:tr>
              <a:tr h="217334">
                <a:tc>
                  <a:txBody>
                    <a:bodyPr/>
                    <a:lstStyle/>
                    <a:p>
                      <a:pPr marL="0" marR="0">
                        <a:lnSpc>
                          <a:spcPct val="107000"/>
                        </a:lnSpc>
                        <a:spcBef>
                          <a:spcPts val="0"/>
                        </a:spcBef>
                        <a:spcAft>
                          <a:spcPts val="0"/>
                        </a:spcAft>
                      </a:pPr>
                      <a:r>
                        <a:rPr lang="en-US" sz="1050">
                          <a:effectLst/>
                        </a:rPr>
                        <a:t>Did you live with anyone who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tc>
                  <a:txBody>
                    <a:bodyPr/>
                    <a:lstStyle/>
                    <a:p>
                      <a:pPr marL="0" marR="0" algn="ctr">
                        <a:lnSpc>
                          <a:spcPct val="107000"/>
                        </a:lnSpc>
                        <a:spcBef>
                          <a:spcPts val="0"/>
                        </a:spcBef>
                        <a:spcAft>
                          <a:spcPts val="0"/>
                        </a:spcAft>
                      </a:pPr>
                      <a:r>
                        <a:rPr lang="en-US" sz="105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tc>
                  <a:txBody>
                    <a:bodyPr/>
                    <a:lstStyle/>
                    <a:p>
                      <a:pPr marL="0" marR="0">
                        <a:lnSpc>
                          <a:spcPct val="107000"/>
                        </a:lnSpc>
                        <a:spcBef>
                          <a:spcPts val="0"/>
                        </a:spcBef>
                        <a:spcAft>
                          <a:spcPts val="0"/>
                        </a:spcAft>
                      </a:pPr>
                      <a:r>
                        <a:rPr lang="en-US" sz="105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tc>
                  <a:txBody>
                    <a:bodyPr/>
                    <a:lstStyle/>
                    <a:p>
                      <a:pPr marL="0" marR="0">
                        <a:lnSpc>
                          <a:spcPct val="107000"/>
                        </a:lnSpc>
                        <a:spcBef>
                          <a:spcPts val="0"/>
                        </a:spcBef>
                        <a:spcAft>
                          <a:spcPts val="0"/>
                        </a:spcAft>
                      </a:pPr>
                      <a:r>
                        <a:rPr lang="en-US" sz="105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tc>
                <a:extLst>
                  <a:ext uri="{0D108BD9-81ED-4DB2-BD59-A6C34878D82A}">
                    <a16:rowId xmlns:a16="http://schemas.microsoft.com/office/drawing/2014/main" val="2993117449"/>
                  </a:ext>
                </a:extLst>
              </a:tr>
              <a:tr h="271133">
                <a:tc>
                  <a:txBody>
                    <a:bodyPr/>
                    <a:lstStyle/>
                    <a:p>
                      <a:pPr marL="0" marR="0">
                        <a:lnSpc>
                          <a:spcPct val="107000"/>
                        </a:lnSpc>
                        <a:spcBef>
                          <a:spcPts val="0"/>
                        </a:spcBef>
                        <a:spcAft>
                          <a:spcPts val="0"/>
                        </a:spcAft>
                      </a:pPr>
                      <a:r>
                        <a:rPr lang="en-US" sz="1050">
                          <a:effectLst/>
                        </a:rPr>
                        <a:t>1. was depressed, mentally ill, or suicidal?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57,437 (15.7)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rowSpan="4">
                  <a:txBody>
                    <a:bodyPr/>
                    <a:lstStyle/>
                    <a:p>
                      <a:pPr marL="0" marR="0">
                        <a:lnSpc>
                          <a:spcPct val="107000"/>
                        </a:lnSpc>
                        <a:spcBef>
                          <a:spcPts val="0"/>
                        </a:spcBef>
                        <a:spcAft>
                          <a:spcPts val="0"/>
                        </a:spcAft>
                      </a:pPr>
                      <a:r>
                        <a:rPr lang="en-US" sz="1050" dirty="0">
                          <a:effectLst/>
                        </a:rPr>
                        <a:t>1=Yes </a:t>
                      </a:r>
                      <a:endParaRPr lang="en-US" sz="2000" dirty="0">
                        <a:effectLst/>
                      </a:endParaRPr>
                    </a:p>
                    <a:p>
                      <a:pPr marL="0" marR="0">
                        <a:lnSpc>
                          <a:spcPct val="107000"/>
                        </a:lnSpc>
                        <a:spcBef>
                          <a:spcPts val="0"/>
                        </a:spcBef>
                        <a:spcAft>
                          <a:spcPts val="0"/>
                        </a:spcAft>
                      </a:pPr>
                      <a:r>
                        <a:rPr lang="en-US" sz="1050" dirty="0">
                          <a:effectLst/>
                        </a:rPr>
                        <a:t>2=No </a:t>
                      </a:r>
                      <a:endParaRPr lang="en-US" sz="2000" dirty="0">
                        <a:effectLst/>
                      </a:endParaRPr>
                    </a:p>
                    <a:p>
                      <a:pPr marL="0" marR="0">
                        <a:lnSpc>
                          <a:spcPct val="107000"/>
                        </a:lnSpc>
                        <a:spcBef>
                          <a:spcPts val="0"/>
                        </a:spcBef>
                        <a:spcAft>
                          <a:spcPts val="0"/>
                        </a:spcAft>
                      </a:pPr>
                      <a:r>
                        <a:rPr lang="en-US" sz="1050" dirty="0">
                          <a:effectLst/>
                        </a:rPr>
                        <a:t>7=DK/NS </a:t>
                      </a:r>
                      <a:endParaRPr lang="en-US" sz="2000" dirty="0">
                        <a:effectLst/>
                      </a:endParaRPr>
                    </a:p>
                    <a:p>
                      <a:pPr marL="0" marR="0">
                        <a:lnSpc>
                          <a:spcPct val="107000"/>
                        </a:lnSpc>
                        <a:spcBef>
                          <a:spcPts val="0"/>
                        </a:spcBef>
                        <a:spcAft>
                          <a:spcPts val="0"/>
                        </a:spcAft>
                      </a:pPr>
                      <a:r>
                        <a:rPr lang="en-US" sz="1050" dirty="0">
                          <a:effectLst/>
                        </a:rPr>
                        <a:t>9=Refused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rowSpan="4">
                  <a:txBody>
                    <a:bodyPr/>
                    <a:lstStyle/>
                    <a:p>
                      <a:pPr marL="0" marR="0">
                        <a:lnSpc>
                          <a:spcPct val="107000"/>
                        </a:lnSpc>
                        <a:spcBef>
                          <a:spcPts val="0"/>
                        </a:spcBef>
                        <a:spcAft>
                          <a:spcPts val="0"/>
                        </a:spcAft>
                      </a:pPr>
                      <a:r>
                        <a:rPr lang="en-US" sz="1050">
                          <a:effectLst/>
                        </a:rPr>
                        <a:t>0 = No</a:t>
                      </a:r>
                      <a:endParaRPr lang="en-US" sz="2000">
                        <a:effectLst/>
                      </a:endParaRPr>
                    </a:p>
                    <a:p>
                      <a:pPr marL="0" marR="0">
                        <a:lnSpc>
                          <a:spcPct val="107000"/>
                        </a:lnSpc>
                        <a:spcBef>
                          <a:spcPts val="0"/>
                        </a:spcBef>
                        <a:spcAft>
                          <a:spcPts val="0"/>
                        </a:spcAft>
                      </a:pPr>
                      <a:r>
                        <a:rPr lang="en-US" sz="1050">
                          <a:effectLst/>
                        </a:rPr>
                        <a:t>1  = Yes</a:t>
                      </a:r>
                      <a:endParaRPr lang="en-US" sz="2000">
                        <a:effectLst/>
                      </a:endParaRPr>
                    </a:p>
                    <a:p>
                      <a:pPr marL="0" marR="0">
                        <a:lnSpc>
                          <a:spcPct val="107000"/>
                        </a:lnSpc>
                        <a:spcBef>
                          <a:spcPts val="0"/>
                        </a:spcBef>
                        <a:spcAft>
                          <a:spcPts val="0"/>
                        </a:spcAft>
                      </a:pPr>
                      <a:r>
                        <a:rPr lang="en-US" sz="1050">
                          <a:effectLst/>
                        </a:rPr>
                        <a:t>7, 9 = missing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extLst>
                  <a:ext uri="{0D108BD9-81ED-4DB2-BD59-A6C34878D82A}">
                    <a16:rowId xmlns:a16="http://schemas.microsoft.com/office/drawing/2014/main" val="4064496026"/>
                  </a:ext>
                </a:extLst>
              </a:tr>
              <a:tr h="277469">
                <a:tc>
                  <a:txBody>
                    <a:bodyPr/>
                    <a:lstStyle/>
                    <a:p>
                      <a:pPr marL="0" marR="0">
                        <a:lnSpc>
                          <a:spcPct val="107000"/>
                        </a:lnSpc>
                        <a:spcBef>
                          <a:spcPts val="0"/>
                        </a:spcBef>
                        <a:spcAft>
                          <a:spcPts val="0"/>
                        </a:spcAft>
                      </a:pPr>
                      <a:r>
                        <a:rPr lang="en-US" sz="1050">
                          <a:effectLst/>
                        </a:rPr>
                        <a:t>2. was a problem drinker or alcoholic?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57,646 (23.6)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9247592"/>
                  </a:ext>
                </a:extLst>
              </a:tr>
              <a:tr h="290319">
                <a:tc>
                  <a:txBody>
                    <a:bodyPr/>
                    <a:lstStyle/>
                    <a:p>
                      <a:pPr marL="0" marR="0">
                        <a:lnSpc>
                          <a:spcPct val="107000"/>
                        </a:lnSpc>
                        <a:spcBef>
                          <a:spcPts val="0"/>
                        </a:spcBef>
                        <a:spcAft>
                          <a:spcPts val="0"/>
                        </a:spcAft>
                      </a:pPr>
                      <a:r>
                        <a:rPr lang="en-US" sz="1050">
                          <a:effectLst/>
                        </a:rPr>
                        <a:t>3. abused prescription medications?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57,665 (7.7)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38677377"/>
                  </a:ext>
                </a:extLst>
              </a:tr>
              <a:tr h="423731">
                <a:tc>
                  <a:txBody>
                    <a:bodyPr/>
                    <a:lstStyle/>
                    <a:p>
                      <a:pPr marL="0" marR="0">
                        <a:lnSpc>
                          <a:spcPct val="107000"/>
                        </a:lnSpc>
                        <a:spcBef>
                          <a:spcPts val="0"/>
                        </a:spcBef>
                        <a:spcAft>
                          <a:spcPts val="0"/>
                        </a:spcAft>
                      </a:pPr>
                      <a:r>
                        <a:rPr lang="en-US" sz="1050">
                          <a:effectLst/>
                        </a:rPr>
                        <a:t>4. served time or was sentenced to serve time in a prison, jail, or other correctional facility?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57,788 (4.9)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3809570"/>
                  </a:ext>
                </a:extLst>
              </a:tr>
              <a:tr h="865040">
                <a:tc>
                  <a:txBody>
                    <a:bodyPr/>
                    <a:lstStyle/>
                    <a:p>
                      <a:pPr marL="0" marR="0">
                        <a:lnSpc>
                          <a:spcPct val="107000"/>
                        </a:lnSpc>
                        <a:spcBef>
                          <a:spcPts val="0"/>
                        </a:spcBef>
                        <a:spcAft>
                          <a:spcPts val="0"/>
                        </a:spcAft>
                      </a:pPr>
                      <a:r>
                        <a:rPr lang="en-US" sz="1050" dirty="0">
                          <a:effectLst/>
                        </a:rPr>
                        <a:t>5. Were your parents never married, separated or divorced?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57,219 (21.0)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nSpc>
                          <a:spcPct val="107000"/>
                        </a:lnSpc>
                        <a:spcBef>
                          <a:spcPts val="0"/>
                        </a:spcBef>
                        <a:spcAft>
                          <a:spcPts val="0"/>
                        </a:spcAft>
                      </a:pPr>
                      <a:r>
                        <a:rPr lang="en-US" sz="1050">
                          <a:effectLst/>
                        </a:rPr>
                        <a:t>1=Yes </a:t>
                      </a:r>
                      <a:endParaRPr lang="en-US" sz="2000">
                        <a:effectLst/>
                      </a:endParaRPr>
                    </a:p>
                    <a:p>
                      <a:pPr marL="0" marR="0">
                        <a:lnSpc>
                          <a:spcPct val="107000"/>
                        </a:lnSpc>
                        <a:spcBef>
                          <a:spcPts val="0"/>
                        </a:spcBef>
                        <a:spcAft>
                          <a:spcPts val="0"/>
                        </a:spcAft>
                      </a:pPr>
                      <a:r>
                        <a:rPr lang="en-US" sz="1050">
                          <a:effectLst/>
                        </a:rPr>
                        <a:t>2=No </a:t>
                      </a:r>
                      <a:endParaRPr lang="en-US" sz="2000">
                        <a:effectLst/>
                      </a:endParaRPr>
                    </a:p>
                    <a:p>
                      <a:pPr marL="0" marR="0">
                        <a:lnSpc>
                          <a:spcPct val="107000"/>
                        </a:lnSpc>
                        <a:spcBef>
                          <a:spcPts val="0"/>
                        </a:spcBef>
                        <a:spcAft>
                          <a:spcPts val="0"/>
                        </a:spcAft>
                      </a:pPr>
                      <a:r>
                        <a:rPr lang="en-US" sz="1050">
                          <a:effectLst/>
                        </a:rPr>
                        <a:t>8=Parents not married </a:t>
                      </a:r>
                      <a:endParaRPr lang="en-US" sz="2000">
                        <a:effectLst/>
                      </a:endParaRPr>
                    </a:p>
                    <a:p>
                      <a:pPr marL="0" marR="0">
                        <a:lnSpc>
                          <a:spcPct val="107000"/>
                        </a:lnSpc>
                        <a:spcBef>
                          <a:spcPts val="0"/>
                        </a:spcBef>
                        <a:spcAft>
                          <a:spcPts val="0"/>
                        </a:spcAft>
                      </a:pPr>
                      <a:r>
                        <a:rPr lang="en-US" sz="1050">
                          <a:effectLst/>
                        </a:rPr>
                        <a:t>7=DK/NS 9=Refused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nSpc>
                          <a:spcPct val="107000"/>
                        </a:lnSpc>
                        <a:spcBef>
                          <a:spcPts val="0"/>
                        </a:spcBef>
                        <a:spcAft>
                          <a:spcPts val="0"/>
                        </a:spcAft>
                      </a:pPr>
                      <a:r>
                        <a:rPr lang="en-US" sz="1050" dirty="0">
                          <a:effectLst/>
                        </a:rPr>
                        <a:t>1 = divorced, separated, never married</a:t>
                      </a:r>
                      <a:endParaRPr lang="en-US" sz="2000" dirty="0">
                        <a:effectLst/>
                      </a:endParaRPr>
                    </a:p>
                    <a:p>
                      <a:pPr marL="0" marR="0">
                        <a:lnSpc>
                          <a:spcPct val="107000"/>
                        </a:lnSpc>
                        <a:spcBef>
                          <a:spcPts val="0"/>
                        </a:spcBef>
                        <a:spcAft>
                          <a:spcPts val="0"/>
                        </a:spcAft>
                      </a:pPr>
                      <a:r>
                        <a:rPr lang="en-US" sz="1050" dirty="0">
                          <a:effectLst/>
                        </a:rPr>
                        <a:t>0 = not divorced, separated or married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extLst>
                  <a:ext uri="{0D108BD9-81ED-4DB2-BD59-A6C34878D82A}">
                    <a16:rowId xmlns:a16="http://schemas.microsoft.com/office/drawing/2014/main" val="3360240817"/>
                  </a:ext>
                </a:extLst>
              </a:tr>
              <a:tr h="290319">
                <a:tc>
                  <a:txBody>
                    <a:bodyPr/>
                    <a:lstStyle/>
                    <a:p>
                      <a:pPr marL="0" marR="0">
                        <a:lnSpc>
                          <a:spcPct val="107000"/>
                        </a:lnSpc>
                        <a:spcBef>
                          <a:spcPts val="0"/>
                        </a:spcBef>
                        <a:spcAft>
                          <a:spcPts val="0"/>
                        </a:spcAft>
                      </a:pPr>
                      <a:r>
                        <a:rPr lang="en-US" sz="1050">
                          <a:effectLst/>
                        </a:rPr>
                        <a:t>How often did your parents or adults in your home ever: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rowSpan="8">
                  <a:txBody>
                    <a:bodyPr/>
                    <a:lstStyle/>
                    <a:p>
                      <a:pPr marL="0" marR="0">
                        <a:lnSpc>
                          <a:spcPct val="107000"/>
                        </a:lnSpc>
                        <a:spcBef>
                          <a:spcPts val="0"/>
                        </a:spcBef>
                        <a:spcAft>
                          <a:spcPts val="0"/>
                        </a:spcAft>
                      </a:pPr>
                      <a:r>
                        <a:rPr lang="en-US" sz="1050" dirty="0">
                          <a:effectLst/>
                        </a:rPr>
                        <a:t>1=Never </a:t>
                      </a:r>
                    </a:p>
                    <a:p>
                      <a:pPr marL="0" marR="0">
                        <a:lnSpc>
                          <a:spcPct val="107000"/>
                        </a:lnSpc>
                        <a:spcBef>
                          <a:spcPts val="0"/>
                        </a:spcBef>
                        <a:spcAft>
                          <a:spcPts val="0"/>
                        </a:spcAft>
                      </a:pPr>
                      <a:r>
                        <a:rPr lang="en-US" sz="1050" dirty="0">
                          <a:effectLst/>
                        </a:rPr>
                        <a:t>2=Once </a:t>
                      </a:r>
                    </a:p>
                    <a:p>
                      <a:pPr marL="0" marR="0">
                        <a:lnSpc>
                          <a:spcPct val="107000"/>
                        </a:lnSpc>
                        <a:spcBef>
                          <a:spcPts val="0"/>
                        </a:spcBef>
                        <a:spcAft>
                          <a:spcPts val="0"/>
                        </a:spcAft>
                      </a:pPr>
                      <a:r>
                        <a:rPr lang="en-US" sz="1050" dirty="0">
                          <a:effectLst/>
                        </a:rPr>
                        <a:t>3=More than once </a:t>
                      </a:r>
                    </a:p>
                    <a:p>
                      <a:pPr marL="0" marR="0">
                        <a:lnSpc>
                          <a:spcPct val="107000"/>
                        </a:lnSpc>
                        <a:spcBef>
                          <a:spcPts val="0"/>
                        </a:spcBef>
                        <a:spcAft>
                          <a:spcPts val="0"/>
                        </a:spcAft>
                      </a:pPr>
                      <a:r>
                        <a:rPr lang="en-US" sz="1050" dirty="0">
                          <a:effectLst/>
                        </a:rPr>
                        <a:t>7=DK/NS </a:t>
                      </a:r>
                    </a:p>
                    <a:p>
                      <a:pPr marL="0" marR="0">
                        <a:lnSpc>
                          <a:spcPct val="107000"/>
                        </a:lnSpc>
                        <a:spcBef>
                          <a:spcPts val="0"/>
                        </a:spcBef>
                        <a:spcAft>
                          <a:spcPts val="0"/>
                        </a:spcAft>
                      </a:pPr>
                      <a:r>
                        <a:rPr lang="en-US" sz="1050" dirty="0">
                          <a:effectLst/>
                        </a:rPr>
                        <a:t>9=Refused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rowSpan="8">
                  <a:txBody>
                    <a:bodyPr/>
                    <a:lstStyle/>
                    <a:p>
                      <a:pPr marL="0" marR="0">
                        <a:lnSpc>
                          <a:spcPct val="107000"/>
                        </a:lnSpc>
                        <a:spcBef>
                          <a:spcPts val="0"/>
                        </a:spcBef>
                        <a:spcAft>
                          <a:spcPts val="0"/>
                        </a:spcAft>
                      </a:pPr>
                      <a:r>
                        <a:rPr lang="en-US" sz="1050" dirty="0">
                          <a:effectLst/>
                        </a:rPr>
                        <a:t>0 = never</a:t>
                      </a:r>
                    </a:p>
                    <a:p>
                      <a:pPr marL="0" marR="0">
                        <a:lnSpc>
                          <a:spcPct val="107000"/>
                        </a:lnSpc>
                        <a:spcBef>
                          <a:spcPts val="0"/>
                        </a:spcBef>
                        <a:spcAft>
                          <a:spcPts val="0"/>
                        </a:spcAft>
                      </a:pPr>
                      <a:r>
                        <a:rPr lang="en-US" sz="1050" dirty="0">
                          <a:effectLst/>
                        </a:rPr>
                        <a:t>1 = one or more times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extLst>
                  <a:ext uri="{0D108BD9-81ED-4DB2-BD59-A6C34878D82A}">
                    <a16:rowId xmlns:a16="http://schemas.microsoft.com/office/drawing/2014/main" val="2981688603"/>
                  </a:ext>
                </a:extLst>
              </a:tr>
              <a:tr h="262148">
                <a:tc>
                  <a:txBody>
                    <a:bodyPr/>
                    <a:lstStyle/>
                    <a:p>
                      <a:pPr marL="0" marR="0">
                        <a:lnSpc>
                          <a:spcPct val="107000"/>
                        </a:lnSpc>
                        <a:spcBef>
                          <a:spcPts val="0"/>
                        </a:spcBef>
                        <a:spcAft>
                          <a:spcPts val="0"/>
                        </a:spcAft>
                      </a:pPr>
                      <a:r>
                        <a:rPr lang="en-US" sz="1050">
                          <a:effectLst/>
                        </a:rPr>
                        <a:t>6. slap, hit, kick, punch or beat each other up?</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57,019 (14.9)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33054587"/>
                  </a:ext>
                </a:extLst>
              </a:tr>
              <a:tr h="305882">
                <a:tc>
                  <a:txBody>
                    <a:bodyPr/>
                    <a:lstStyle/>
                    <a:p>
                      <a:pPr marL="0" marR="0">
                        <a:lnSpc>
                          <a:spcPct val="107000"/>
                        </a:lnSpc>
                        <a:spcBef>
                          <a:spcPts val="0"/>
                        </a:spcBef>
                        <a:spcAft>
                          <a:spcPts val="0"/>
                        </a:spcAft>
                      </a:pPr>
                      <a:r>
                        <a:rPr lang="en-US" sz="1050">
                          <a:effectLst/>
                        </a:rPr>
                        <a:t>7. hit, beat, kick, or physically hurt you in any way? Do not include spanking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57,468 (15.3)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86999125"/>
                  </a:ext>
                </a:extLst>
              </a:tr>
              <a:tr h="267648">
                <a:tc>
                  <a:txBody>
                    <a:bodyPr/>
                    <a:lstStyle/>
                    <a:p>
                      <a:pPr marL="0" marR="0">
                        <a:lnSpc>
                          <a:spcPct val="107000"/>
                        </a:lnSpc>
                        <a:spcBef>
                          <a:spcPts val="0"/>
                        </a:spcBef>
                        <a:spcAft>
                          <a:spcPts val="0"/>
                        </a:spcAft>
                      </a:pPr>
                      <a:r>
                        <a:rPr lang="en-US" sz="1050" dirty="0">
                          <a:effectLst/>
                        </a:rPr>
                        <a:t>8. swore at you, insulted you, or put you down?</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57,103 (31.5)</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77309108"/>
                  </a:ext>
                </a:extLst>
              </a:tr>
              <a:tr h="290319">
                <a:tc>
                  <a:txBody>
                    <a:bodyPr/>
                    <a:lstStyle/>
                    <a:p>
                      <a:pPr marL="0" marR="0">
                        <a:lnSpc>
                          <a:spcPct val="107000"/>
                        </a:lnSpc>
                        <a:spcBef>
                          <a:spcPts val="0"/>
                        </a:spcBef>
                        <a:spcAft>
                          <a:spcPts val="0"/>
                        </a:spcAft>
                      </a:pPr>
                      <a:r>
                        <a:rPr lang="en-US" sz="1050">
                          <a:effectLst/>
                        </a:rPr>
                        <a:t>How often did anyone at least 5 years older than you or an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55177431"/>
                  </a:ext>
                </a:extLst>
              </a:tr>
              <a:tr h="270465">
                <a:tc>
                  <a:txBody>
                    <a:bodyPr/>
                    <a:lstStyle/>
                    <a:p>
                      <a:pPr marL="0" marR="0">
                        <a:lnSpc>
                          <a:spcPct val="107000"/>
                        </a:lnSpc>
                        <a:spcBef>
                          <a:spcPts val="0"/>
                        </a:spcBef>
                        <a:spcAft>
                          <a:spcPts val="0"/>
                        </a:spcAft>
                      </a:pPr>
                      <a:r>
                        <a:rPr lang="en-US" sz="1050">
                          <a:effectLst/>
                        </a:rPr>
                        <a:t>9. adult, ever touch you sexually?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57,272 (10.3)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55878061"/>
                  </a:ext>
                </a:extLst>
              </a:tr>
              <a:tr h="290319">
                <a:tc>
                  <a:txBody>
                    <a:bodyPr/>
                    <a:lstStyle/>
                    <a:p>
                      <a:pPr marL="0" marR="0">
                        <a:lnSpc>
                          <a:spcPct val="107000"/>
                        </a:lnSpc>
                        <a:spcBef>
                          <a:spcPts val="0"/>
                        </a:spcBef>
                        <a:spcAft>
                          <a:spcPts val="0"/>
                        </a:spcAft>
                      </a:pPr>
                      <a:r>
                        <a:rPr lang="en-US" sz="1050" dirty="0">
                          <a:effectLst/>
                        </a:rPr>
                        <a:t>10. try to make you touch them sexually?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57,320 (7.1)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7747024"/>
                  </a:ext>
                </a:extLst>
              </a:tr>
              <a:tr h="242609">
                <a:tc>
                  <a:txBody>
                    <a:bodyPr/>
                    <a:lstStyle/>
                    <a:p>
                      <a:pPr marL="0" marR="0">
                        <a:lnSpc>
                          <a:spcPct val="107000"/>
                        </a:lnSpc>
                        <a:spcBef>
                          <a:spcPts val="0"/>
                        </a:spcBef>
                        <a:spcAft>
                          <a:spcPts val="0"/>
                        </a:spcAft>
                      </a:pPr>
                      <a:r>
                        <a:rPr lang="en-US" sz="1050">
                          <a:effectLst/>
                        </a:rPr>
                        <a:t>11. force you to have sex?</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a:txBody>
                    <a:bodyPr/>
                    <a:lstStyle/>
                    <a:p>
                      <a:pPr marL="0" marR="0" algn="ctr">
                        <a:lnSpc>
                          <a:spcPct val="107000"/>
                        </a:lnSpc>
                        <a:spcBef>
                          <a:spcPts val="0"/>
                        </a:spcBef>
                        <a:spcAft>
                          <a:spcPts val="0"/>
                        </a:spcAft>
                      </a:pPr>
                      <a:r>
                        <a:rPr lang="en-US" sz="1050" dirty="0">
                          <a:effectLst/>
                        </a:rPr>
                        <a:t>57,329 (4.0)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81" marR="2148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85017774"/>
                  </a:ext>
                </a:extLst>
              </a:tr>
            </a:tbl>
          </a:graphicData>
        </a:graphic>
      </p:graphicFrame>
      <p:sp>
        <p:nvSpPr>
          <p:cNvPr id="3" name="Slide Number Placeholder 2">
            <a:extLst>
              <a:ext uri="{FF2B5EF4-FFF2-40B4-BE49-F238E27FC236}">
                <a16:creationId xmlns:a16="http://schemas.microsoft.com/office/drawing/2014/main" id="{90E6528F-4510-F171-2D73-2DDEC2FD9B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0E77E-47D6-4376-A2CE-31FD93B84F0E}" type="slidenum">
              <a:rPr kumimoji="0" lang="en-US" sz="1200" b="0" i="0" u="none" strike="noStrike" kern="1200" cap="none" spc="0" normalizeH="0" baseline="0" noProof="0" smtClean="0">
                <a:ln>
                  <a:noFill/>
                </a:ln>
                <a:solidFill>
                  <a:srgbClr val="000000">
                    <a:tint val="75000"/>
                  </a:srgbClr>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Neue Haas Grotesk Text Pro"/>
              <a:ea typeface="+mn-ea"/>
              <a:cs typeface="+mn-cs"/>
            </a:endParaRPr>
          </a:p>
        </p:txBody>
      </p:sp>
    </p:spTree>
    <p:extLst>
      <p:ext uri="{BB962C8B-B14F-4D97-AF65-F5344CB8AC3E}">
        <p14:creationId xmlns:p14="http://schemas.microsoft.com/office/powerpoint/2010/main" val="1051876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26C6-D6AD-DB50-E92E-EA4E9A5E77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03B118-BB12-DE8B-192C-D0FEBAB464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340E77E-47D6-4376-A2CE-31FD93B84F0E}" type="slidenum">
              <a:rPr kumimoji="0" lang="en-US" sz="1200" b="0" i="0" u="none" strike="noStrike" kern="1200" cap="none" spc="0" normalizeH="0" baseline="0" noProof="0" smtClean="0">
                <a:ln>
                  <a:noFill/>
                </a:ln>
                <a:solidFill>
                  <a:srgbClr val="000000">
                    <a:tint val="75000"/>
                  </a:srgbClr>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srgbClr val="000000">
                  <a:tint val="75000"/>
                </a:srgbClr>
              </a:solidFill>
              <a:effectLst/>
              <a:uLnTx/>
              <a:uFillTx/>
              <a:latin typeface="Neue Haas Grotesk Text Pro"/>
              <a:ea typeface="+mn-ea"/>
              <a:cs typeface="+mn-cs"/>
            </a:endParaRPr>
          </a:p>
        </p:txBody>
      </p:sp>
      <p:graphicFrame>
        <p:nvGraphicFramePr>
          <p:cNvPr id="4" name="Content Placeholder 3">
            <a:extLst>
              <a:ext uri="{FF2B5EF4-FFF2-40B4-BE49-F238E27FC236}">
                <a16:creationId xmlns:a16="http://schemas.microsoft.com/office/drawing/2014/main" id="{34C3CBCD-471B-C60E-EA65-16DCB2A857F4}"/>
              </a:ext>
            </a:extLst>
          </p:cNvPr>
          <p:cNvGraphicFramePr>
            <a:graphicFrameLocks noGrp="1"/>
          </p:cNvGraphicFramePr>
          <p:nvPr>
            <p:ph idx="4294967295"/>
            <p:extLst>
              <p:ext uri="{D42A27DB-BD31-4B8C-83A1-F6EECF244321}">
                <p14:modId xmlns:p14="http://schemas.microsoft.com/office/powerpoint/2010/main" val="2572940225"/>
              </p:ext>
            </p:extLst>
          </p:nvPr>
        </p:nvGraphicFramePr>
        <p:xfrm>
          <a:off x="336884" y="411983"/>
          <a:ext cx="11379494" cy="6203306"/>
        </p:xfrm>
        <a:graphic>
          <a:graphicData uri="http://schemas.openxmlformats.org/drawingml/2006/table">
            <a:tbl>
              <a:tblPr firstRow="1" bandRow="1">
                <a:tableStyleId>{EB344D84-9AFB-497E-A393-DC336BA19D2E}</a:tableStyleId>
              </a:tblPr>
              <a:tblGrid>
                <a:gridCol w="6015905">
                  <a:extLst>
                    <a:ext uri="{9D8B030D-6E8A-4147-A177-3AD203B41FA5}">
                      <a16:colId xmlns:a16="http://schemas.microsoft.com/office/drawing/2014/main" val="3032214581"/>
                    </a:ext>
                  </a:extLst>
                </a:gridCol>
                <a:gridCol w="999709">
                  <a:extLst>
                    <a:ext uri="{9D8B030D-6E8A-4147-A177-3AD203B41FA5}">
                      <a16:colId xmlns:a16="http://schemas.microsoft.com/office/drawing/2014/main" val="3329370911"/>
                    </a:ext>
                  </a:extLst>
                </a:gridCol>
                <a:gridCol w="950031">
                  <a:extLst>
                    <a:ext uri="{9D8B030D-6E8A-4147-A177-3AD203B41FA5}">
                      <a16:colId xmlns:a16="http://schemas.microsoft.com/office/drawing/2014/main" val="1241570361"/>
                    </a:ext>
                  </a:extLst>
                </a:gridCol>
                <a:gridCol w="950031">
                  <a:extLst>
                    <a:ext uri="{9D8B030D-6E8A-4147-A177-3AD203B41FA5}">
                      <a16:colId xmlns:a16="http://schemas.microsoft.com/office/drawing/2014/main" val="1716865963"/>
                    </a:ext>
                  </a:extLst>
                </a:gridCol>
                <a:gridCol w="782993">
                  <a:extLst>
                    <a:ext uri="{9D8B030D-6E8A-4147-A177-3AD203B41FA5}">
                      <a16:colId xmlns:a16="http://schemas.microsoft.com/office/drawing/2014/main" val="360944707"/>
                    </a:ext>
                  </a:extLst>
                </a:gridCol>
                <a:gridCol w="908272">
                  <a:extLst>
                    <a:ext uri="{9D8B030D-6E8A-4147-A177-3AD203B41FA5}">
                      <a16:colId xmlns:a16="http://schemas.microsoft.com/office/drawing/2014/main" val="759140099"/>
                    </a:ext>
                  </a:extLst>
                </a:gridCol>
                <a:gridCol w="772553">
                  <a:extLst>
                    <a:ext uri="{9D8B030D-6E8A-4147-A177-3AD203B41FA5}">
                      <a16:colId xmlns:a16="http://schemas.microsoft.com/office/drawing/2014/main" val="3286620710"/>
                    </a:ext>
                  </a:extLst>
                </a:gridCol>
              </a:tblGrid>
              <a:tr h="740894">
                <a:tc gridSpan="7">
                  <a:txBody>
                    <a:bodyPr/>
                    <a:lstStyle/>
                    <a:p>
                      <a:pPr marL="0" marR="0" algn="l">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a:solidFill>
                            <a:schemeClr val="bg1"/>
                          </a:solidFill>
                          <a:effectLst/>
                        </a:rPr>
                        <a:t>Multiple Exposure and Cumulative Impact: Conditional Responses</a:t>
                      </a:r>
                      <a:endParaRPr lang="en-US" sz="2400" b="1" dirty="0">
                        <a:solidFill>
                          <a:schemeClr val="bg1"/>
                        </a:solidFill>
                        <a:effectLst/>
                        <a:latin typeface="+mj-lt"/>
                        <a:ea typeface="Calibri" panose="020F0502020204030204" pitchFamily="34" charset="0"/>
                        <a:cs typeface="Times New Roman" panose="02020603050405020304" pitchFamily="18" charset="0"/>
                      </a:endParaRPr>
                    </a:p>
                  </a:txBody>
                  <a:tcPr marL="58228" marR="17069" marT="29114" marB="29114"/>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7256257"/>
                  </a:ext>
                </a:extLst>
              </a:tr>
              <a:tr h="571492">
                <a:tc>
                  <a:txBody>
                    <a:bodyPr/>
                    <a:lstStyle/>
                    <a:p>
                      <a:pPr marL="0" marR="0">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ACE Category</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NONE</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0" dirty="0">
                          <a:solidFill>
                            <a:schemeClr val="tx1"/>
                          </a:solidFill>
                          <a:effectLst/>
                        </a:rPr>
                        <a:t>≥1</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≥2</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≥3</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≥4</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gn="r">
                        <a:lnSpc>
                          <a:spcPct val="2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≥5</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extLst>
                  <a:ext uri="{0D108BD9-81ED-4DB2-BD59-A6C34878D82A}">
                    <a16:rowId xmlns:a16="http://schemas.microsoft.com/office/drawing/2014/main" val="2023861412"/>
                  </a:ext>
                </a:extLst>
              </a:tr>
              <a:tr h="294525">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Child Victimization</a:t>
                      </a:r>
                      <a:endParaRPr lang="en-US" sz="11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kern="50">
                          <a:solidFill>
                            <a:schemeClr val="tx1">
                              <a:lumMod val="75000"/>
                              <a:lumOff val="25000"/>
                            </a:schemeClr>
                          </a:solidFill>
                          <a:effectLst/>
                        </a:rPr>
                        <a:t> </a:t>
                      </a:r>
                      <a:endParaRPr lang="en-US" sz="11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b="0" kern="50" dirty="0">
                          <a:solidFill>
                            <a:schemeClr val="tx1"/>
                          </a:solidFill>
                          <a:effectLst/>
                        </a:rPr>
                        <a:t> </a:t>
                      </a:r>
                      <a:endParaRPr lang="en-US" sz="1100" b="0" dirty="0">
                        <a:solidFill>
                          <a:schemeClr val="tx1"/>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kern="50">
                          <a:solidFill>
                            <a:schemeClr val="tx1">
                              <a:lumMod val="75000"/>
                              <a:lumOff val="25000"/>
                            </a:schemeClr>
                          </a:solidFill>
                          <a:effectLst/>
                        </a:rPr>
                        <a:t> </a:t>
                      </a:r>
                      <a:endParaRPr lang="en-US" sz="11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kern="50">
                          <a:solidFill>
                            <a:schemeClr val="tx1">
                              <a:lumMod val="75000"/>
                              <a:lumOff val="25000"/>
                            </a:schemeClr>
                          </a:solidFill>
                          <a:effectLst/>
                        </a:rPr>
                        <a:t> </a:t>
                      </a:r>
                      <a:endParaRPr lang="en-US" sz="11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kern="50">
                          <a:solidFill>
                            <a:schemeClr val="tx1">
                              <a:lumMod val="75000"/>
                              <a:lumOff val="25000"/>
                            </a:schemeClr>
                          </a:solidFill>
                          <a:effectLst/>
                        </a:rPr>
                        <a:t> </a:t>
                      </a:r>
                      <a:endParaRPr lang="en-US" sz="11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kern="50">
                          <a:solidFill>
                            <a:schemeClr val="tx1">
                              <a:lumMod val="75000"/>
                              <a:lumOff val="25000"/>
                            </a:schemeClr>
                          </a:solidFill>
                          <a:effectLst/>
                        </a:rPr>
                        <a:t> </a:t>
                      </a:r>
                      <a:endParaRPr lang="en-US" sz="11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tc>
                <a:extLst>
                  <a:ext uri="{0D108BD9-81ED-4DB2-BD59-A6C34878D82A}">
                    <a16:rowId xmlns:a16="http://schemas.microsoft.com/office/drawing/2014/main" val="3875425483"/>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rgbClr val="FF0000"/>
                          </a:solidFill>
                          <a:effectLst/>
                        </a:rPr>
                        <a:t>  Emotional</a:t>
                      </a:r>
                      <a:endParaRPr lang="en-US" sz="1600" dirty="0">
                        <a:solidFill>
                          <a:srgbClr val="FF0000"/>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dirty="0">
                          <a:solidFill>
                            <a:srgbClr val="FF0000"/>
                          </a:solidFill>
                          <a:effectLst/>
                        </a:rPr>
                        <a:t>25</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rgbClr val="FF0000"/>
                          </a:solidFill>
                          <a:effectLst/>
                        </a:rPr>
                        <a:t>75</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rgbClr val="FF0000"/>
                          </a:solidFill>
                          <a:effectLst/>
                        </a:rPr>
                        <a:t>53</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rgbClr val="FF0000"/>
                          </a:solidFill>
                          <a:effectLst/>
                        </a:rPr>
                        <a:t>36</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rgbClr val="FF0000"/>
                          </a:solidFill>
                          <a:effectLst/>
                        </a:rPr>
                        <a:t>22</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rgbClr val="FF0000"/>
                          </a:solidFill>
                          <a:effectLst/>
                        </a:rPr>
                        <a:t>14</a:t>
                      </a:r>
                      <a:endParaRPr lang="en-US" sz="1600" b="0" i="0" u="none" strike="noStrike" dirty="0">
                        <a:solidFill>
                          <a:srgbClr val="FF0000"/>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927718223"/>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tx1">
                              <a:lumMod val="75000"/>
                              <a:lumOff val="25000"/>
                            </a:schemeClr>
                          </a:solidFill>
                          <a:effectLst/>
                        </a:rPr>
                        <a:t>  Physical</a:t>
                      </a:r>
                      <a:endParaRPr lang="en-US" sz="16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9</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91</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75</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58</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41</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27</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1608671905"/>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tx1">
                              <a:lumMod val="75000"/>
                              <a:lumOff val="25000"/>
                            </a:schemeClr>
                          </a:solidFill>
                          <a:effectLst/>
                        </a:rPr>
                        <a:t>  Sexual Touching (Youth to adult)</a:t>
                      </a:r>
                      <a:endParaRPr lang="en-US" sz="16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11</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89</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71</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55</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40</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29</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3031747966"/>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tx1">
                              <a:lumMod val="75000"/>
                              <a:lumOff val="25000"/>
                            </a:schemeClr>
                          </a:solidFill>
                          <a:effectLst/>
                        </a:rPr>
                        <a:t>  Sexual Touching (Adult to youth)</a:t>
                      </a:r>
                      <a:endParaRPr lang="en-US" sz="16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4</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96</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80</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63</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48</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37</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45545940"/>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accent1"/>
                          </a:solidFill>
                          <a:effectLst/>
                        </a:rPr>
                        <a:t>  Forced Intercourse</a:t>
                      </a:r>
                      <a:endParaRPr lang="en-US" sz="1600" dirty="0">
                        <a:solidFill>
                          <a:schemeClr val="accent1"/>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dirty="0">
                          <a:solidFill>
                            <a:schemeClr val="accent1"/>
                          </a:solidFill>
                          <a:effectLst/>
                        </a:rPr>
                        <a:t>3</a:t>
                      </a:r>
                      <a:endParaRPr lang="en-US" sz="1600" b="0" i="0" u="none" strike="noStrike" dirty="0">
                        <a:solidFill>
                          <a:schemeClr val="accent1"/>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accent1"/>
                          </a:solidFill>
                          <a:effectLst/>
                        </a:rPr>
                        <a:t>97</a:t>
                      </a:r>
                      <a:endParaRPr lang="en-US" sz="1600" b="0" i="0" u="none" strike="noStrike" dirty="0">
                        <a:solidFill>
                          <a:schemeClr val="accent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accent1"/>
                          </a:solidFill>
                          <a:effectLst/>
                        </a:rPr>
                        <a:t>92</a:t>
                      </a:r>
                      <a:endParaRPr lang="en-US" sz="1600" b="0" i="0" u="none" strike="noStrike">
                        <a:solidFill>
                          <a:schemeClr val="accent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accent1"/>
                          </a:solidFill>
                          <a:effectLst/>
                        </a:rPr>
                        <a:t>78</a:t>
                      </a:r>
                      <a:endParaRPr lang="en-US" sz="1600" b="0" i="0" u="none" strike="noStrike">
                        <a:solidFill>
                          <a:schemeClr val="accent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accent1"/>
                          </a:solidFill>
                          <a:effectLst/>
                        </a:rPr>
                        <a:t>65</a:t>
                      </a:r>
                      <a:endParaRPr lang="en-US" sz="1600" b="0" i="0" u="none" strike="noStrike" dirty="0">
                        <a:solidFill>
                          <a:schemeClr val="accent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accent1"/>
                          </a:solidFill>
                          <a:effectLst/>
                        </a:rPr>
                        <a:t>50</a:t>
                      </a:r>
                      <a:endParaRPr lang="en-US" sz="1600" b="0" i="0" u="none" strike="noStrike" dirty="0">
                        <a:solidFill>
                          <a:schemeClr val="accent1"/>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662227366"/>
                  </a:ext>
                </a:extLst>
              </a:tr>
              <a:tr h="35674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dirty="0">
                          <a:solidFill>
                            <a:schemeClr val="tx1">
                              <a:lumMod val="75000"/>
                              <a:lumOff val="25000"/>
                            </a:schemeClr>
                          </a:solidFill>
                          <a:effectLst/>
                        </a:rPr>
                        <a:t>Household Traumas</a:t>
                      </a:r>
                      <a:endPar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l" rtl="0" fontAlgn="ctr"/>
                      <a:r>
                        <a:rPr lang="en-US" sz="1600" u="none" strike="noStrike" dirty="0">
                          <a:solidFill>
                            <a:schemeClr val="tx1">
                              <a:lumMod val="75000"/>
                              <a:lumOff val="25000"/>
                            </a:schemeClr>
                          </a:solidFill>
                          <a:effectLst/>
                        </a:rPr>
                        <a:t> </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l" rtl="0" fontAlgn="ctr"/>
                      <a:r>
                        <a:rPr lang="en-US" sz="1600" b="0" u="none" strike="noStrike" dirty="0">
                          <a:solidFill>
                            <a:schemeClr val="tx1"/>
                          </a:solidFill>
                          <a:effectLst/>
                        </a:rPr>
                        <a:t> </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l" rtl="0" fontAlgn="ctr"/>
                      <a:r>
                        <a:rPr lang="en-US" sz="1600" u="none" strike="noStrike" dirty="0">
                          <a:solidFill>
                            <a:schemeClr val="tx1">
                              <a:lumMod val="75000"/>
                              <a:lumOff val="25000"/>
                            </a:schemeClr>
                          </a:solidFill>
                          <a:effectLst/>
                        </a:rPr>
                        <a:t> </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l" rtl="0" fontAlgn="ctr"/>
                      <a:r>
                        <a:rPr lang="en-US" sz="1600" u="none" strike="noStrike" dirty="0">
                          <a:solidFill>
                            <a:schemeClr val="tx1">
                              <a:lumMod val="75000"/>
                              <a:lumOff val="25000"/>
                            </a:schemeClr>
                          </a:solidFill>
                          <a:effectLst/>
                        </a:rPr>
                        <a:t> </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l" rtl="0" fontAlgn="ctr"/>
                      <a:r>
                        <a:rPr lang="en-US" sz="1600" u="none" strike="noStrike" dirty="0">
                          <a:solidFill>
                            <a:schemeClr val="tx1">
                              <a:lumMod val="75000"/>
                              <a:lumOff val="25000"/>
                            </a:schemeClr>
                          </a:solidFill>
                          <a:effectLst/>
                        </a:rPr>
                        <a:t> </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l" rtl="0" fontAlgn="ctr"/>
                      <a:r>
                        <a:rPr lang="en-US" sz="1600" u="none" strike="noStrike">
                          <a:solidFill>
                            <a:schemeClr val="tx1">
                              <a:lumMod val="75000"/>
                              <a:lumOff val="25000"/>
                            </a:schemeClr>
                          </a:solidFill>
                          <a:effectLst/>
                        </a:rPr>
                        <a:t> </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477564804"/>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Parental Divorce/Separation</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dirty="0">
                          <a:solidFill>
                            <a:schemeClr val="tx1">
                              <a:lumMod val="75000"/>
                              <a:lumOff val="25000"/>
                            </a:schemeClr>
                          </a:solidFill>
                          <a:effectLst/>
                        </a:rPr>
                        <a:t>29</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71</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53</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38</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26</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17</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494747450"/>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Alcohol Abuse</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28</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72</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49</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33</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21</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13</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335330570"/>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Drug Abuse</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9</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91</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75</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57</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42</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30</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1705039093"/>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Mental illness</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20</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80</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59</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41</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28</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18</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566483861"/>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Domestic Violence</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10</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90</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73</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55</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38</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25</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3573600562"/>
                  </a:ext>
                </a:extLst>
              </a:tr>
              <a:tr h="381966">
                <a:tc>
                  <a:txBody>
                    <a:bodyPr/>
                    <a:lstStyle/>
                    <a:p>
                      <a:pPr marL="0" marR="0">
                        <a:lnSpc>
                          <a:spcPct val="10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schemeClr val="tx1">
                              <a:lumMod val="75000"/>
                              <a:lumOff val="25000"/>
                            </a:schemeClr>
                          </a:solidFill>
                          <a:effectLst/>
                        </a:rPr>
                        <a:t>  Parental Incarceration</a:t>
                      </a:r>
                      <a:endParaRPr lang="en-US" sz="160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58228" marR="17069" marT="29114" marB="29114" anchor="ctr"/>
                </a:tc>
                <a:tc>
                  <a:txBody>
                    <a:bodyPr/>
                    <a:lstStyle/>
                    <a:p>
                      <a:pPr algn="r" rtl="0" fontAlgn="ctr"/>
                      <a:r>
                        <a:rPr lang="en-US" sz="1600" u="none" strike="noStrike">
                          <a:solidFill>
                            <a:schemeClr val="tx1">
                              <a:lumMod val="75000"/>
                              <a:lumOff val="25000"/>
                            </a:schemeClr>
                          </a:solidFill>
                          <a:effectLst/>
                        </a:rPr>
                        <a:t>13</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b="0" u="none" strike="noStrike" dirty="0">
                          <a:solidFill>
                            <a:schemeClr val="tx1"/>
                          </a:solidFill>
                          <a:effectLst/>
                        </a:rPr>
                        <a:t>87</a:t>
                      </a:r>
                      <a:endParaRPr lang="en-US" sz="1600" b="0" i="0" u="none" strike="noStrike" dirty="0">
                        <a:solidFill>
                          <a:schemeClr val="tx1"/>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74</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59</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a:solidFill>
                            <a:schemeClr val="tx1">
                              <a:lumMod val="75000"/>
                              <a:lumOff val="25000"/>
                            </a:schemeClr>
                          </a:solidFill>
                          <a:effectLst/>
                        </a:rPr>
                        <a:t>46</a:t>
                      </a:r>
                      <a:endParaRPr lang="en-US" sz="1600" b="0" i="0" u="none" strike="noStrike">
                        <a:solidFill>
                          <a:schemeClr val="tx1">
                            <a:lumMod val="75000"/>
                            <a:lumOff val="25000"/>
                          </a:schemeClr>
                        </a:solidFill>
                        <a:effectLst/>
                        <a:latin typeface="Century Gothic" panose="020B0502020202020204" pitchFamily="34" charset="0"/>
                      </a:endParaRPr>
                    </a:p>
                  </a:txBody>
                  <a:tcPr marL="58228" marR="2371" marT="29114" marB="29114" anchor="ctr"/>
                </a:tc>
                <a:tc>
                  <a:txBody>
                    <a:bodyPr/>
                    <a:lstStyle/>
                    <a:p>
                      <a:pPr algn="r" rtl="0" fontAlgn="ctr"/>
                      <a:r>
                        <a:rPr lang="en-US" sz="1600" u="none" strike="noStrike" dirty="0">
                          <a:solidFill>
                            <a:schemeClr val="tx1">
                              <a:lumMod val="75000"/>
                              <a:lumOff val="25000"/>
                            </a:schemeClr>
                          </a:solidFill>
                          <a:effectLst/>
                        </a:rPr>
                        <a:t>30</a:t>
                      </a:r>
                      <a:endParaRPr lang="en-US" sz="1600" b="0" i="0" u="none" strike="noStrike" dirty="0">
                        <a:solidFill>
                          <a:schemeClr val="tx1">
                            <a:lumMod val="75000"/>
                            <a:lumOff val="25000"/>
                          </a:schemeClr>
                        </a:solidFill>
                        <a:effectLst/>
                        <a:latin typeface="Century Gothic" panose="020B0502020202020204" pitchFamily="34" charset="0"/>
                      </a:endParaRPr>
                    </a:p>
                  </a:txBody>
                  <a:tcPr marL="58228" marR="2371" marT="29114" marB="29114" anchor="ctr"/>
                </a:tc>
                <a:extLst>
                  <a:ext uri="{0D108BD9-81ED-4DB2-BD59-A6C34878D82A}">
                    <a16:rowId xmlns:a16="http://schemas.microsoft.com/office/drawing/2014/main" val="135704942"/>
                  </a:ext>
                </a:extLst>
              </a:tr>
            </a:tbl>
          </a:graphicData>
        </a:graphic>
      </p:graphicFrame>
    </p:spTree>
    <p:extLst>
      <p:ext uri="{BB962C8B-B14F-4D97-AF65-F5344CB8AC3E}">
        <p14:creationId xmlns:p14="http://schemas.microsoft.com/office/powerpoint/2010/main" val="72849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1B178-A272-E2C5-C660-9C67BD73E0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E8A8C8-686F-569F-1418-E8BBE02BB991}"/>
              </a:ext>
            </a:extLst>
          </p:cNvPr>
          <p:cNvPicPr>
            <a:picLocks noChangeAspect="1"/>
          </p:cNvPicPr>
          <p:nvPr/>
        </p:nvPicPr>
        <p:blipFill>
          <a:blip r:embed="rId3"/>
          <a:stretch>
            <a:fillRect/>
          </a:stretch>
        </p:blipFill>
        <p:spPr>
          <a:xfrm>
            <a:off x="863600" y="342900"/>
            <a:ext cx="10464800" cy="6172200"/>
          </a:xfrm>
          <a:prstGeom prst="rect">
            <a:avLst/>
          </a:prstGeom>
        </p:spPr>
      </p:pic>
    </p:spTree>
    <p:extLst>
      <p:ext uri="{BB962C8B-B14F-4D97-AF65-F5344CB8AC3E}">
        <p14:creationId xmlns:p14="http://schemas.microsoft.com/office/powerpoint/2010/main" val="24530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AFCB6-3699-8C38-94C1-10CBCE7A48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3A8B737-C5BA-158C-EED6-1720EDABEC08}"/>
              </a:ext>
            </a:extLst>
          </p:cNvPr>
          <p:cNvPicPr>
            <a:picLocks noChangeAspect="1"/>
          </p:cNvPicPr>
          <p:nvPr/>
        </p:nvPicPr>
        <p:blipFill>
          <a:blip r:embed="rId3"/>
          <a:stretch>
            <a:fillRect/>
          </a:stretch>
        </p:blipFill>
        <p:spPr>
          <a:xfrm>
            <a:off x="838200" y="1136650"/>
            <a:ext cx="10515600" cy="4584700"/>
          </a:xfrm>
          <a:prstGeom prst="rect">
            <a:avLst/>
          </a:prstGeom>
        </p:spPr>
      </p:pic>
      <p:sp>
        <p:nvSpPr>
          <p:cNvPr id="3" name="Rectangle 2">
            <a:extLst>
              <a:ext uri="{FF2B5EF4-FFF2-40B4-BE49-F238E27FC236}">
                <a16:creationId xmlns:a16="http://schemas.microsoft.com/office/drawing/2014/main" id="{AE65E231-B30C-EBB0-529E-63AFE45244AC}"/>
              </a:ext>
            </a:extLst>
          </p:cNvPr>
          <p:cNvSpPr/>
          <p:nvPr/>
        </p:nvSpPr>
        <p:spPr>
          <a:xfrm>
            <a:off x="4906537" y="1471961"/>
            <a:ext cx="892097" cy="3880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058776DA-4F60-67C8-8CCB-3059066BBD13}"/>
              </a:ext>
            </a:extLst>
          </p:cNvPr>
          <p:cNvSpPr/>
          <p:nvPr/>
        </p:nvSpPr>
        <p:spPr>
          <a:xfrm>
            <a:off x="9487828" y="1466385"/>
            <a:ext cx="1685693" cy="3880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Tree>
    <p:extLst>
      <p:ext uri="{BB962C8B-B14F-4D97-AF65-F5344CB8AC3E}">
        <p14:creationId xmlns:p14="http://schemas.microsoft.com/office/powerpoint/2010/main" val="16065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22A2-4FBC-460D-A6CC-7C2DC22F8C1A}"/>
              </a:ext>
            </a:extLst>
          </p:cNvPr>
          <p:cNvSpPr>
            <a:spLocks noGrp="1"/>
          </p:cNvSpPr>
          <p:nvPr>
            <p:ph type="title"/>
          </p:nvPr>
        </p:nvSpPr>
        <p:spPr>
          <a:xfrm>
            <a:off x="120316" y="110685"/>
            <a:ext cx="10515600" cy="700350"/>
          </a:xfrm>
        </p:spPr>
        <p:txBody>
          <a:bodyPr/>
          <a:lstStyle/>
          <a:p>
            <a:r>
              <a:rPr lang="en-US" dirty="0"/>
              <a:t>Categories of statistical models</a:t>
            </a:r>
          </a:p>
        </p:txBody>
      </p:sp>
      <p:graphicFrame>
        <p:nvGraphicFramePr>
          <p:cNvPr id="4" name="Table 4">
            <a:extLst>
              <a:ext uri="{FF2B5EF4-FFF2-40B4-BE49-F238E27FC236}">
                <a16:creationId xmlns:a16="http://schemas.microsoft.com/office/drawing/2014/main" id="{719DEE7C-9F27-4193-8649-DFD3A8AAD797}"/>
              </a:ext>
            </a:extLst>
          </p:cNvPr>
          <p:cNvGraphicFramePr>
            <a:graphicFrameLocks noGrp="1"/>
          </p:cNvGraphicFramePr>
          <p:nvPr>
            <p:ph idx="1"/>
            <p:extLst>
              <p:ext uri="{D42A27DB-BD31-4B8C-83A1-F6EECF244321}">
                <p14:modId xmlns:p14="http://schemas.microsoft.com/office/powerpoint/2010/main" val="2485867996"/>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1471863">
                  <a:extLst>
                    <a:ext uri="{9D8B030D-6E8A-4147-A177-3AD203B41FA5}">
                      <a16:colId xmlns:a16="http://schemas.microsoft.com/office/drawing/2014/main" val="1812425238"/>
                    </a:ext>
                  </a:extLst>
                </a:gridCol>
                <a:gridCol w="1467853">
                  <a:extLst>
                    <a:ext uri="{9D8B030D-6E8A-4147-A177-3AD203B41FA5}">
                      <a16:colId xmlns:a16="http://schemas.microsoft.com/office/drawing/2014/main" val="2627789445"/>
                    </a:ext>
                  </a:extLst>
                </a:gridCol>
                <a:gridCol w="1756610">
                  <a:extLst>
                    <a:ext uri="{9D8B030D-6E8A-4147-A177-3AD203B41FA5}">
                      <a16:colId xmlns:a16="http://schemas.microsoft.com/office/drawing/2014/main" val="2355014072"/>
                    </a:ext>
                  </a:extLst>
                </a:gridCol>
                <a:gridCol w="2273969">
                  <a:extLst>
                    <a:ext uri="{9D8B030D-6E8A-4147-A177-3AD203B41FA5}">
                      <a16:colId xmlns:a16="http://schemas.microsoft.com/office/drawing/2014/main" val="709826490"/>
                    </a:ext>
                  </a:extLst>
                </a:gridCol>
                <a:gridCol w="3545305">
                  <a:extLst>
                    <a:ext uri="{9D8B030D-6E8A-4147-A177-3AD203B41FA5}">
                      <a16:colId xmlns:a16="http://schemas.microsoft.com/office/drawing/2014/main" val="482992141"/>
                    </a:ext>
                  </a:extLst>
                </a:gridCol>
              </a:tblGrid>
              <a:tr h="370840">
                <a:tc>
                  <a:txBody>
                    <a:bodyPr/>
                    <a:lstStyle/>
                    <a:p>
                      <a:endParaRPr lang="en-US"/>
                    </a:p>
                  </a:txBody>
                  <a:tcPr/>
                </a:tc>
                <a:tc>
                  <a:txBody>
                    <a:bodyPr/>
                    <a:lstStyle/>
                    <a:p>
                      <a:endParaRPr lang="en-US"/>
                    </a:p>
                  </a:txBody>
                  <a:tcPr/>
                </a:tc>
                <a:tc>
                  <a:txBody>
                    <a:bodyPr/>
                    <a:lstStyle/>
                    <a:p>
                      <a:endParaRPr lang="en-US"/>
                    </a:p>
                  </a:txBody>
                  <a:tcPr/>
                </a:tc>
                <a:tc gridSpan="2">
                  <a:txBody>
                    <a:bodyPr/>
                    <a:lstStyle/>
                    <a:p>
                      <a:pPr algn="ctr"/>
                      <a:r>
                        <a:rPr lang="en-US" dirty="0"/>
                        <a:t>Outcome/Dependent Variable</a:t>
                      </a:r>
                    </a:p>
                  </a:txBody>
                  <a:tcPr/>
                </a:tc>
                <a:tc hMerge="1">
                  <a:txBody>
                    <a:bodyPr/>
                    <a:lstStyle/>
                    <a:p>
                      <a:endParaRPr lang="en-US" dirty="0"/>
                    </a:p>
                  </a:txBody>
                  <a:tcPr/>
                </a:tc>
                <a:extLst>
                  <a:ext uri="{0D108BD9-81ED-4DB2-BD59-A6C34878D82A}">
                    <a16:rowId xmlns:a16="http://schemas.microsoft.com/office/drawing/2014/main" val="7099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r>
                        <a:rPr lang="en-US" b="1" dirty="0"/>
                        <a:t>Continuous</a:t>
                      </a:r>
                      <a:endParaRPr lang="en-US" dirty="0"/>
                    </a:p>
                  </a:txBody>
                  <a:tcPr/>
                </a:tc>
                <a:tc>
                  <a:txBody>
                    <a:bodyPr/>
                    <a:lstStyle/>
                    <a:p>
                      <a:r>
                        <a:rPr lang="en-US" b="1" dirty="0"/>
                        <a:t>Categorical</a:t>
                      </a:r>
                      <a:endParaRPr lang="en-US" dirty="0"/>
                    </a:p>
                  </a:txBody>
                  <a:tcPr/>
                </a:tc>
                <a:extLst>
                  <a:ext uri="{0D108BD9-81ED-4DB2-BD59-A6C34878D82A}">
                    <a16:rowId xmlns:a16="http://schemas.microsoft.com/office/drawing/2014/main" val="324978539"/>
                  </a:ext>
                </a:extLst>
              </a:tr>
              <a:tr h="370840">
                <a:tc rowSpan="4">
                  <a:txBody>
                    <a:bodyPr/>
                    <a:lstStyle/>
                    <a:p>
                      <a:r>
                        <a:rPr lang="en-US" b="1" dirty="0"/>
                        <a:t>Predictor Variables</a:t>
                      </a:r>
                    </a:p>
                  </a:txBody>
                  <a:tcPr/>
                </a:tc>
                <a:tc rowSpan="2">
                  <a:txBody>
                    <a:bodyPr/>
                    <a:lstStyle/>
                    <a:p>
                      <a:r>
                        <a:rPr lang="en-US" dirty="0"/>
                        <a:t>Observed</a:t>
                      </a:r>
                    </a:p>
                  </a:txBody>
                  <a:tcPr/>
                </a:tc>
                <a:tc>
                  <a:txBody>
                    <a:bodyPr/>
                    <a:lstStyle/>
                    <a:p>
                      <a:r>
                        <a:rPr lang="en-US" b="1" dirty="0"/>
                        <a:t>Continuous</a:t>
                      </a:r>
                    </a:p>
                  </a:txBody>
                  <a:tcPr/>
                </a:tc>
                <a:tc>
                  <a:txBody>
                    <a:bodyPr/>
                    <a:lstStyle/>
                    <a:p>
                      <a:r>
                        <a:rPr lang="en-US" dirty="0"/>
                        <a:t>Regression</a:t>
                      </a:r>
                    </a:p>
                  </a:txBody>
                  <a:tcPr/>
                </a:tc>
                <a:tc>
                  <a:txBody>
                    <a:bodyPr/>
                    <a:lstStyle/>
                    <a:p>
                      <a:r>
                        <a:rPr lang="en-US" dirty="0"/>
                        <a:t>Logistic</a:t>
                      </a:r>
                    </a:p>
                  </a:txBody>
                  <a:tcPr/>
                </a:tc>
                <a:extLst>
                  <a:ext uri="{0D108BD9-81ED-4DB2-BD59-A6C34878D82A}">
                    <a16:rowId xmlns:a16="http://schemas.microsoft.com/office/drawing/2014/main" val="314858725"/>
                  </a:ext>
                </a:extLst>
              </a:tr>
              <a:tr h="370840">
                <a:tc vMerge="1">
                  <a:txBody>
                    <a:bodyPr/>
                    <a:lstStyle/>
                    <a:p>
                      <a:endParaRPr lang="en-US" dirty="0"/>
                    </a:p>
                  </a:txBody>
                  <a:tcPr/>
                </a:tc>
                <a:tc vMerge="1">
                  <a:txBody>
                    <a:bodyPr/>
                    <a:lstStyle/>
                    <a:p>
                      <a:endParaRPr lang="en-US" dirty="0"/>
                    </a:p>
                  </a:txBody>
                  <a:tcPr/>
                </a:tc>
                <a:tc>
                  <a:txBody>
                    <a:bodyPr/>
                    <a:lstStyle/>
                    <a:p>
                      <a:r>
                        <a:rPr lang="en-US" b="1" dirty="0"/>
                        <a:t>Categorical</a:t>
                      </a:r>
                    </a:p>
                  </a:txBody>
                  <a:tcPr/>
                </a:tc>
                <a:tc>
                  <a:txBody>
                    <a:bodyPr/>
                    <a:lstStyle/>
                    <a:p>
                      <a:r>
                        <a:rPr lang="en-US" dirty="0"/>
                        <a:t>MANOVA/Regression</a:t>
                      </a:r>
                    </a:p>
                  </a:txBody>
                  <a:tcPr/>
                </a:tc>
                <a:tc>
                  <a:txBody>
                    <a:bodyPr/>
                    <a:lstStyle/>
                    <a:p>
                      <a:r>
                        <a:rPr lang="en-US" dirty="0"/>
                        <a:t>Non-parametric (e.g. chi-square)</a:t>
                      </a:r>
                    </a:p>
                  </a:txBody>
                  <a:tcPr/>
                </a:tc>
                <a:extLst>
                  <a:ext uri="{0D108BD9-81ED-4DB2-BD59-A6C34878D82A}">
                    <a16:rowId xmlns:a16="http://schemas.microsoft.com/office/drawing/2014/main" val="1896683424"/>
                  </a:ext>
                </a:extLst>
              </a:tr>
              <a:tr h="370840">
                <a:tc vMerge="1">
                  <a:txBody>
                    <a:bodyPr/>
                    <a:lstStyle/>
                    <a:p>
                      <a:endParaRPr lang="en-US" dirty="0"/>
                    </a:p>
                  </a:txBody>
                  <a:tcPr/>
                </a:tc>
                <a:tc rowSpan="2">
                  <a:txBody>
                    <a:bodyPr/>
                    <a:lstStyle/>
                    <a:p>
                      <a:r>
                        <a:rPr lang="en-US" dirty="0"/>
                        <a:t>Latent</a:t>
                      </a:r>
                    </a:p>
                  </a:txBody>
                  <a:tcPr/>
                </a:tc>
                <a:tc>
                  <a:txBody>
                    <a:bodyPr/>
                    <a:lstStyle/>
                    <a:p>
                      <a:r>
                        <a:rPr lang="en-US" b="1" dirty="0"/>
                        <a:t>Continuous</a:t>
                      </a:r>
                    </a:p>
                  </a:txBody>
                  <a:tcPr/>
                </a:tc>
                <a:tc>
                  <a:txBody>
                    <a:bodyPr/>
                    <a:lstStyle/>
                    <a:p>
                      <a:r>
                        <a:rPr lang="en-US" dirty="0"/>
                        <a:t>Factor Analysis</a:t>
                      </a:r>
                    </a:p>
                  </a:txBody>
                  <a:tcPr/>
                </a:tc>
                <a:tc>
                  <a:txBody>
                    <a:bodyPr/>
                    <a:lstStyle/>
                    <a:p>
                      <a:r>
                        <a:rPr lang="en-US" dirty="0"/>
                        <a:t>Item Response Theory</a:t>
                      </a:r>
                    </a:p>
                  </a:txBody>
                  <a:tcPr/>
                </a:tc>
                <a:extLst>
                  <a:ext uri="{0D108BD9-81ED-4DB2-BD59-A6C34878D82A}">
                    <a16:rowId xmlns:a16="http://schemas.microsoft.com/office/drawing/2014/main" val="2325395772"/>
                  </a:ext>
                </a:extLst>
              </a:tr>
              <a:tr h="370840">
                <a:tc vMerge="1">
                  <a:txBody>
                    <a:bodyPr/>
                    <a:lstStyle/>
                    <a:p>
                      <a:endParaRPr lang="en-US" dirty="0"/>
                    </a:p>
                  </a:txBody>
                  <a:tcPr/>
                </a:tc>
                <a:tc vMerge="1">
                  <a:txBody>
                    <a:bodyPr/>
                    <a:lstStyle/>
                    <a:p>
                      <a:endParaRPr lang="en-US" dirty="0"/>
                    </a:p>
                  </a:txBody>
                  <a:tcPr/>
                </a:tc>
                <a:tc>
                  <a:txBody>
                    <a:bodyPr/>
                    <a:lstStyle/>
                    <a:p>
                      <a:r>
                        <a:rPr lang="en-US" b="1" dirty="0"/>
                        <a:t>Categorical</a:t>
                      </a:r>
                    </a:p>
                  </a:txBody>
                  <a:tcPr/>
                </a:tc>
                <a:tc>
                  <a:txBody>
                    <a:bodyPr/>
                    <a:lstStyle/>
                    <a:p>
                      <a:r>
                        <a:rPr lang="en-US" dirty="0"/>
                        <a:t>Latent Profile Analysis</a:t>
                      </a:r>
                    </a:p>
                  </a:txBody>
                  <a:tcPr/>
                </a:tc>
                <a:tc>
                  <a:txBody>
                    <a:bodyPr/>
                    <a:lstStyle/>
                    <a:p>
                      <a:r>
                        <a:rPr lang="en-US" dirty="0"/>
                        <a:t>Latent Class Analysis</a:t>
                      </a:r>
                    </a:p>
                  </a:txBody>
                  <a:tcPr/>
                </a:tc>
                <a:extLst>
                  <a:ext uri="{0D108BD9-81ED-4DB2-BD59-A6C34878D82A}">
                    <a16:rowId xmlns:a16="http://schemas.microsoft.com/office/drawing/2014/main" val="3464375262"/>
                  </a:ext>
                </a:extLst>
              </a:tr>
            </a:tbl>
          </a:graphicData>
        </a:graphic>
      </p:graphicFrame>
      <p:sp>
        <p:nvSpPr>
          <p:cNvPr id="5" name="Oval 4">
            <a:extLst>
              <a:ext uri="{FF2B5EF4-FFF2-40B4-BE49-F238E27FC236}">
                <a16:creationId xmlns:a16="http://schemas.microsoft.com/office/drawing/2014/main" id="{6F4E3935-CC4B-4289-BB14-1D05BA50A7F7}"/>
              </a:ext>
            </a:extLst>
          </p:cNvPr>
          <p:cNvSpPr/>
          <p:nvPr/>
        </p:nvSpPr>
        <p:spPr>
          <a:xfrm>
            <a:off x="5378116" y="3609474"/>
            <a:ext cx="4932947" cy="576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82D7BA-DDDE-4FD7-87E9-59CE481C6E74}"/>
              </a:ext>
            </a:extLst>
          </p:cNvPr>
          <p:cNvSpPr txBox="1"/>
          <p:nvPr/>
        </p:nvSpPr>
        <p:spPr>
          <a:xfrm>
            <a:off x="7451217" y="4185602"/>
            <a:ext cx="2254143" cy="369332"/>
          </a:xfrm>
          <a:prstGeom prst="rect">
            <a:avLst/>
          </a:prstGeom>
          <a:noFill/>
        </p:spPr>
        <p:txBody>
          <a:bodyPr wrap="none" rtlCol="0">
            <a:spAutoFit/>
          </a:bodyPr>
          <a:lstStyle/>
          <a:p>
            <a:r>
              <a:rPr lang="en-US" dirty="0">
                <a:solidFill>
                  <a:srgbClr val="FF0000"/>
                </a:solidFill>
              </a:rPr>
              <a:t>Finite Mixture Models</a:t>
            </a:r>
          </a:p>
        </p:txBody>
      </p:sp>
    </p:spTree>
    <p:extLst>
      <p:ext uri="{BB962C8B-B14F-4D97-AF65-F5344CB8AC3E}">
        <p14:creationId xmlns:p14="http://schemas.microsoft.com/office/powerpoint/2010/main" val="17590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C992-03C8-1360-A874-BC0A1F4049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895124-DB51-0F4F-9B3D-EBDFF971E49D}"/>
              </a:ext>
            </a:extLst>
          </p:cNvPr>
          <p:cNvPicPr>
            <a:picLocks noChangeAspect="1"/>
          </p:cNvPicPr>
          <p:nvPr/>
        </p:nvPicPr>
        <p:blipFill>
          <a:blip r:embed="rId3"/>
          <a:stretch>
            <a:fillRect/>
          </a:stretch>
        </p:blipFill>
        <p:spPr>
          <a:xfrm>
            <a:off x="819150" y="1676400"/>
            <a:ext cx="10553700" cy="3505200"/>
          </a:xfrm>
          <a:prstGeom prst="rect">
            <a:avLst/>
          </a:prstGeom>
        </p:spPr>
      </p:pic>
      <p:sp>
        <p:nvSpPr>
          <p:cNvPr id="3" name="Rectangle 2">
            <a:extLst>
              <a:ext uri="{FF2B5EF4-FFF2-40B4-BE49-F238E27FC236}">
                <a16:creationId xmlns:a16="http://schemas.microsoft.com/office/drawing/2014/main" id="{B4B84733-A125-92BD-0091-A40AB53A6371}"/>
              </a:ext>
            </a:extLst>
          </p:cNvPr>
          <p:cNvSpPr/>
          <p:nvPr/>
        </p:nvSpPr>
        <p:spPr>
          <a:xfrm>
            <a:off x="983673" y="2729345"/>
            <a:ext cx="9642763" cy="207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4ABC4AE6-D53A-2A86-77C5-6442EEFBE485}"/>
              </a:ext>
            </a:extLst>
          </p:cNvPr>
          <p:cNvSpPr/>
          <p:nvPr/>
        </p:nvSpPr>
        <p:spPr>
          <a:xfrm>
            <a:off x="3006436" y="2078182"/>
            <a:ext cx="1427019" cy="2563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5" name="Rectangle 4">
            <a:extLst>
              <a:ext uri="{FF2B5EF4-FFF2-40B4-BE49-F238E27FC236}">
                <a16:creationId xmlns:a16="http://schemas.microsoft.com/office/drawing/2014/main" id="{C8BB1CA4-A8A7-95F0-5397-E7DCD9FB53CC}"/>
              </a:ext>
            </a:extLst>
          </p:cNvPr>
          <p:cNvSpPr/>
          <p:nvPr/>
        </p:nvSpPr>
        <p:spPr>
          <a:xfrm>
            <a:off x="997527" y="5292436"/>
            <a:ext cx="1019694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Neue Haas Grotesk Text Pro"/>
                <a:ea typeface="+mn-ea"/>
                <a:cs typeface="+mn-cs"/>
              </a:rPr>
              <a:t>The takeaway here is that individuals in each class have different distributions of sum scores and within each of the types of household the number of ACEs that people experience is quite variable. Youth with a sum score of 5 for example, are equally likely to be in class 3 or class 4 but </a:t>
            </a:r>
            <a:r>
              <a:rPr kumimoji="0" lang="en-US" sz="1800" b="1" i="0" u="sng" strike="noStrike" kern="1200" cap="none" spc="0" normalizeH="0" baseline="0" noProof="0" dirty="0">
                <a:ln>
                  <a:noFill/>
                </a:ln>
                <a:solidFill>
                  <a:srgbClr val="000000"/>
                </a:solidFill>
                <a:effectLst/>
                <a:uLnTx/>
                <a:uFillTx/>
                <a:latin typeface="Neue Haas Grotesk Text Pro"/>
                <a:ea typeface="+mn-ea"/>
                <a:cs typeface="+mn-cs"/>
              </a:rPr>
              <a:t>have not had </a:t>
            </a:r>
            <a:r>
              <a:rPr kumimoji="0" lang="en-US" sz="1800" b="0" i="0" u="none" strike="noStrike" kern="1200" cap="none" spc="0" normalizeH="0" baseline="0" noProof="0" dirty="0">
                <a:ln>
                  <a:noFill/>
                </a:ln>
                <a:solidFill>
                  <a:srgbClr val="000000"/>
                </a:solidFill>
                <a:effectLst/>
                <a:uLnTx/>
                <a:uFillTx/>
                <a:latin typeface="Neue Haas Grotesk Text Pro"/>
                <a:ea typeface="+mn-ea"/>
                <a:cs typeface="+mn-cs"/>
              </a:rPr>
              <a:t>the same experiences growing up</a:t>
            </a:r>
          </a:p>
        </p:txBody>
      </p:sp>
    </p:spTree>
    <p:extLst>
      <p:ext uri="{BB962C8B-B14F-4D97-AF65-F5344CB8AC3E}">
        <p14:creationId xmlns:p14="http://schemas.microsoft.com/office/powerpoint/2010/main" val="40603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7AA-F67A-463C-A850-BE5D875F15D3}"/>
              </a:ext>
            </a:extLst>
          </p:cNvPr>
          <p:cNvSpPr>
            <a:spLocks noGrp="1"/>
          </p:cNvSpPr>
          <p:nvPr>
            <p:ph type="title" idx="4294967295"/>
          </p:nvPr>
        </p:nvSpPr>
        <p:spPr>
          <a:xfrm>
            <a:off x="200702" y="163154"/>
            <a:ext cx="9637712" cy="552463"/>
          </a:xfrm>
        </p:spPr>
        <p:txBody>
          <a:bodyPr>
            <a:normAutofit fontScale="90000"/>
          </a:bodyPr>
          <a:lstStyle/>
          <a:p>
            <a:r>
              <a:rPr lang="en-US" dirty="0"/>
              <a:t>Your turn: ACEs</a:t>
            </a:r>
          </a:p>
        </p:txBody>
      </p:sp>
      <p:sp>
        <p:nvSpPr>
          <p:cNvPr id="3" name="Content Placeholder 2">
            <a:extLst>
              <a:ext uri="{FF2B5EF4-FFF2-40B4-BE49-F238E27FC236}">
                <a16:creationId xmlns:a16="http://schemas.microsoft.com/office/drawing/2014/main" id="{AE0D6DB6-9D47-4F98-BDC0-90010AF5FE3E}"/>
              </a:ext>
            </a:extLst>
          </p:cNvPr>
          <p:cNvSpPr>
            <a:spLocks noGrp="1"/>
          </p:cNvSpPr>
          <p:nvPr>
            <p:ph idx="4294967295"/>
          </p:nvPr>
        </p:nvSpPr>
        <p:spPr>
          <a:xfrm>
            <a:off x="319970" y="714375"/>
            <a:ext cx="11671327" cy="2714625"/>
          </a:xfrm>
        </p:spPr>
        <p:txBody>
          <a:bodyPr>
            <a:normAutofit/>
          </a:bodyPr>
          <a:lstStyle/>
          <a:p>
            <a:r>
              <a:rPr lang="en-US" sz="1700" dirty="0"/>
              <a:t>The National Survey of Children’s Health (</a:t>
            </a:r>
            <a:r>
              <a:rPr lang="en-US" sz="1700" b="1" u="sng" dirty="0" err="1"/>
              <a:t>NSCH.sav</a:t>
            </a:r>
            <a:r>
              <a:rPr lang="en-US" sz="1700" dirty="0"/>
              <a:t>) provides rich data on multiple, intersecting aspects of children’s lives—including physical and mental health, access to quality health care, and the child’s family, neighborhood, school, and social context. The National Survey of Children's Health is funded and directed by the Health Resources and Services Administration (HRSA) Maternal and Child Health Bureau (MCHB). A revised version of the survey was conducted as a mail and web-based survey by the Census Bureau in 2016, 2017, 2018, 2019 and 2020. Among other changes, the 2016 National Survey of Children’s Health started integrating two surveys: the previous NSCH and the National Survey of Children with Special Health Care Needs (NS-CSHCN). See the MCHB website for more information on the 2016, 2017, 2018, 2019 and 2020 National Survey of Children's Health administration, methodology, survey content, and data availability. </a:t>
            </a:r>
          </a:p>
        </p:txBody>
      </p:sp>
      <p:sp>
        <p:nvSpPr>
          <p:cNvPr id="15" name="TextBox 14">
            <a:extLst>
              <a:ext uri="{FF2B5EF4-FFF2-40B4-BE49-F238E27FC236}">
                <a16:creationId xmlns:a16="http://schemas.microsoft.com/office/drawing/2014/main" id="{40C3F5D1-C83B-4192-8AF0-ED9CD68476AC}"/>
              </a:ext>
            </a:extLst>
          </p:cNvPr>
          <p:cNvSpPr txBox="1"/>
          <p:nvPr/>
        </p:nvSpPr>
        <p:spPr>
          <a:xfrm>
            <a:off x="4492869" y="5030937"/>
            <a:ext cx="6096000" cy="646331"/>
          </a:xfrm>
          <a:prstGeom prst="rect">
            <a:avLst/>
          </a:prstGeom>
          <a:noFill/>
        </p:spPr>
        <p:txBody>
          <a:bodyPr wrap="square">
            <a:spAutoFit/>
          </a:bodyPr>
          <a:lstStyle/>
          <a:p>
            <a:r>
              <a:rPr lang="en-US" dirty="0">
                <a:hlinkClick r:id="rId3"/>
              </a:rPr>
              <a:t>National Survey of Children's Health - Data Resource Center for Child and Adolescent Health (childhealthdata.org)</a:t>
            </a:r>
            <a:endParaRPr lang="en-US" dirty="0"/>
          </a:p>
        </p:txBody>
      </p:sp>
    </p:spTree>
    <p:extLst>
      <p:ext uri="{BB962C8B-B14F-4D97-AF65-F5344CB8AC3E}">
        <p14:creationId xmlns:p14="http://schemas.microsoft.com/office/powerpoint/2010/main" val="2083843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DEB5-C129-469E-9C4C-9B9AB17EB43E}"/>
              </a:ext>
            </a:extLst>
          </p:cNvPr>
          <p:cNvSpPr>
            <a:spLocks noGrp="1"/>
          </p:cNvSpPr>
          <p:nvPr>
            <p:ph type="title"/>
          </p:nvPr>
        </p:nvSpPr>
        <p:spPr>
          <a:xfrm>
            <a:off x="8017254" y="525439"/>
            <a:ext cx="3336545" cy="1657614"/>
          </a:xfrm>
        </p:spPr>
        <p:txBody>
          <a:bodyPr>
            <a:normAutofit/>
          </a:bodyPr>
          <a:lstStyle/>
          <a:p>
            <a:r>
              <a:rPr lang="en-US" sz="3600" dirty="0"/>
              <a:t>Frequencies</a:t>
            </a:r>
          </a:p>
        </p:txBody>
      </p:sp>
      <p:pic>
        <p:nvPicPr>
          <p:cNvPr id="9" name="Picture 8">
            <a:extLst>
              <a:ext uri="{FF2B5EF4-FFF2-40B4-BE49-F238E27FC236}">
                <a16:creationId xmlns:a16="http://schemas.microsoft.com/office/drawing/2014/main" id="{2CEB404E-2361-499C-AD59-99706CD3E098}"/>
              </a:ext>
            </a:extLst>
          </p:cNvPr>
          <p:cNvPicPr>
            <a:picLocks noChangeAspect="1"/>
          </p:cNvPicPr>
          <p:nvPr/>
        </p:nvPicPr>
        <p:blipFill rotWithShape="1">
          <a:blip r:embed="rId2"/>
          <a:srcRect l="21465" r="24458" b="-2"/>
          <a:stretch/>
        </p:blipFill>
        <p:spPr>
          <a:xfrm>
            <a:off x="1" y="-1"/>
            <a:ext cx="3719750" cy="2225041"/>
          </a:xfrm>
          <a:prstGeom prst="rect">
            <a:avLst/>
          </a:prstGeom>
        </p:spPr>
      </p:pic>
      <p:pic>
        <p:nvPicPr>
          <p:cNvPr id="13" name="Picture 12">
            <a:extLst>
              <a:ext uri="{FF2B5EF4-FFF2-40B4-BE49-F238E27FC236}">
                <a16:creationId xmlns:a16="http://schemas.microsoft.com/office/drawing/2014/main" id="{280DFB20-4CB8-45B5-A541-B72980208199}"/>
              </a:ext>
            </a:extLst>
          </p:cNvPr>
          <p:cNvPicPr>
            <a:picLocks noChangeAspect="1"/>
          </p:cNvPicPr>
          <p:nvPr/>
        </p:nvPicPr>
        <p:blipFill rotWithShape="1">
          <a:blip r:embed="rId3"/>
          <a:srcRect l="23573" r="23353"/>
          <a:stretch/>
        </p:blipFill>
        <p:spPr>
          <a:xfrm>
            <a:off x="3811189" y="-16426"/>
            <a:ext cx="3719752" cy="2267032"/>
          </a:xfrm>
          <a:prstGeom prst="rect">
            <a:avLst/>
          </a:prstGeom>
        </p:spPr>
      </p:pic>
      <p:pic>
        <p:nvPicPr>
          <p:cNvPr id="7" name="Picture 6">
            <a:extLst>
              <a:ext uri="{FF2B5EF4-FFF2-40B4-BE49-F238E27FC236}">
                <a16:creationId xmlns:a16="http://schemas.microsoft.com/office/drawing/2014/main" id="{EB6E378C-7ECD-41CE-9F4D-53C805BF7CFF}"/>
              </a:ext>
            </a:extLst>
          </p:cNvPr>
          <p:cNvPicPr>
            <a:picLocks noChangeAspect="1"/>
          </p:cNvPicPr>
          <p:nvPr/>
        </p:nvPicPr>
        <p:blipFill rotWithShape="1">
          <a:blip r:embed="rId4"/>
          <a:srcRect l="21460" r="24064" b="2"/>
          <a:stretch/>
        </p:blipFill>
        <p:spPr>
          <a:xfrm>
            <a:off x="20" y="2316480"/>
            <a:ext cx="3719729" cy="2208616"/>
          </a:xfrm>
          <a:prstGeom prst="rect">
            <a:avLst/>
          </a:prstGeom>
        </p:spPr>
      </p:pic>
      <p:pic>
        <p:nvPicPr>
          <p:cNvPr id="11" name="Picture 10">
            <a:extLst>
              <a:ext uri="{FF2B5EF4-FFF2-40B4-BE49-F238E27FC236}">
                <a16:creationId xmlns:a16="http://schemas.microsoft.com/office/drawing/2014/main" id="{59B1470E-E151-40DE-8EE2-22EDAC49ED21}"/>
              </a:ext>
            </a:extLst>
          </p:cNvPr>
          <p:cNvPicPr>
            <a:picLocks noChangeAspect="1"/>
          </p:cNvPicPr>
          <p:nvPr/>
        </p:nvPicPr>
        <p:blipFill rotWithShape="1">
          <a:blip r:embed="rId5"/>
          <a:srcRect l="23008" r="22516" b="2"/>
          <a:stretch/>
        </p:blipFill>
        <p:spPr>
          <a:xfrm>
            <a:off x="3811189" y="2316480"/>
            <a:ext cx="3719748" cy="2208617"/>
          </a:xfrm>
          <a:prstGeom prst="rect">
            <a:avLst/>
          </a:prstGeom>
        </p:spPr>
      </p:pic>
      <p:pic>
        <p:nvPicPr>
          <p:cNvPr id="15" name="Picture 14">
            <a:extLst>
              <a:ext uri="{FF2B5EF4-FFF2-40B4-BE49-F238E27FC236}">
                <a16:creationId xmlns:a16="http://schemas.microsoft.com/office/drawing/2014/main" id="{5BBD7AA9-5BB2-4142-B5F3-0F4BC967E153}"/>
              </a:ext>
            </a:extLst>
          </p:cNvPr>
          <p:cNvPicPr>
            <a:picLocks noChangeAspect="1"/>
          </p:cNvPicPr>
          <p:nvPr/>
        </p:nvPicPr>
        <p:blipFill rotWithShape="1">
          <a:blip r:embed="rId6"/>
          <a:srcRect l="23383" r="22938"/>
          <a:stretch/>
        </p:blipFill>
        <p:spPr>
          <a:xfrm>
            <a:off x="1" y="4616536"/>
            <a:ext cx="3719748" cy="2241464"/>
          </a:xfrm>
          <a:prstGeom prst="rect">
            <a:avLst/>
          </a:prstGeom>
        </p:spPr>
      </p:pic>
      <p:pic>
        <p:nvPicPr>
          <p:cNvPr id="19" name="Picture 18">
            <a:extLst>
              <a:ext uri="{FF2B5EF4-FFF2-40B4-BE49-F238E27FC236}">
                <a16:creationId xmlns:a16="http://schemas.microsoft.com/office/drawing/2014/main" id="{E9BF0AAE-4702-4BC5-9549-42EE5C47541E}"/>
              </a:ext>
            </a:extLst>
          </p:cNvPr>
          <p:cNvPicPr>
            <a:picLocks noChangeAspect="1"/>
          </p:cNvPicPr>
          <p:nvPr/>
        </p:nvPicPr>
        <p:blipFill rotWithShape="1">
          <a:blip r:embed="rId7"/>
          <a:srcRect l="21900" r="24637" b="-2"/>
          <a:stretch/>
        </p:blipFill>
        <p:spPr>
          <a:xfrm>
            <a:off x="3811189" y="4607394"/>
            <a:ext cx="3719752" cy="2250607"/>
          </a:xfrm>
          <a:prstGeom prst="rect">
            <a:avLst/>
          </a:prstGeom>
        </p:spPr>
      </p:pic>
      <p:sp>
        <p:nvSpPr>
          <p:cNvPr id="3" name="Content Placeholder 2">
            <a:extLst>
              <a:ext uri="{FF2B5EF4-FFF2-40B4-BE49-F238E27FC236}">
                <a16:creationId xmlns:a16="http://schemas.microsoft.com/office/drawing/2014/main" id="{715887B9-A231-4004-A27E-47787DDF41E2}"/>
              </a:ext>
            </a:extLst>
          </p:cNvPr>
          <p:cNvSpPr>
            <a:spLocks noGrp="1"/>
          </p:cNvSpPr>
          <p:nvPr>
            <p:ph idx="1"/>
          </p:nvPr>
        </p:nvSpPr>
        <p:spPr>
          <a:xfrm>
            <a:off x="8017254" y="2274491"/>
            <a:ext cx="3336546" cy="3902472"/>
          </a:xfrm>
        </p:spPr>
        <p:txBody>
          <a:bodyPr>
            <a:normAutofit/>
          </a:bodyPr>
          <a:lstStyle/>
          <a:p>
            <a:r>
              <a:rPr lang="en-US" sz="2000" dirty="0"/>
              <a:t>Most commonly endorsed ACE is drug use, then mental health, jail, domestic violence, neighborhood violence and death of parent</a:t>
            </a:r>
          </a:p>
        </p:txBody>
      </p:sp>
    </p:spTree>
    <p:extLst>
      <p:ext uri="{BB962C8B-B14F-4D97-AF65-F5344CB8AC3E}">
        <p14:creationId xmlns:p14="http://schemas.microsoft.com/office/powerpoint/2010/main" val="292785267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BEB1-4E4E-46AD-883D-2B363C215153}"/>
              </a:ext>
            </a:extLst>
          </p:cNvPr>
          <p:cNvSpPr>
            <a:spLocks noGrp="1"/>
          </p:cNvSpPr>
          <p:nvPr>
            <p:ph type="title"/>
          </p:nvPr>
        </p:nvSpPr>
        <p:spPr>
          <a:xfrm>
            <a:off x="649224" y="1006499"/>
            <a:ext cx="3458570" cy="3241344"/>
          </a:xfrm>
        </p:spPr>
        <p:txBody>
          <a:bodyPr vert="horz" lIns="91440" tIns="45720" rIns="91440" bIns="45720" rtlCol="0" anchor="b">
            <a:normAutofit/>
          </a:bodyPr>
          <a:lstStyle/>
          <a:p>
            <a:r>
              <a:rPr lang="en-US" sz="5000" kern="1200" dirty="0">
                <a:solidFill>
                  <a:schemeClr val="tx1"/>
                </a:solidFill>
                <a:latin typeface="+mj-lt"/>
                <a:ea typeface="+mj-ea"/>
                <a:cs typeface="+mj-cs"/>
              </a:rPr>
              <a:t>Fit Stats – 1C model</a:t>
            </a:r>
          </a:p>
        </p:txBody>
      </p:sp>
      <p:sp>
        <p:nvSpPr>
          <p:cNvPr id="38" name="Rectangle 37">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Table&#10;&#10;Description automatically generated with medium confidence">
            <a:extLst>
              <a:ext uri="{FF2B5EF4-FFF2-40B4-BE49-F238E27FC236}">
                <a16:creationId xmlns:a16="http://schemas.microsoft.com/office/drawing/2014/main" id="{229A3860-640D-44FC-8D01-CEDDA4C45459}"/>
              </a:ext>
            </a:extLst>
          </p:cNvPr>
          <p:cNvPicPr>
            <a:picLocks noChangeAspect="1"/>
          </p:cNvPicPr>
          <p:nvPr/>
        </p:nvPicPr>
        <p:blipFill rotWithShape="1">
          <a:blip r:embed="rId3"/>
          <a:stretch/>
        </p:blipFill>
        <p:spPr>
          <a:xfrm>
            <a:off x="9750791" y="4726562"/>
            <a:ext cx="1638030" cy="1207599"/>
          </a:xfrm>
          <a:prstGeom prst="rect">
            <a:avLst/>
          </a:prstGeom>
        </p:spPr>
      </p:pic>
      <p:pic>
        <p:nvPicPr>
          <p:cNvPr id="4" name="Picture 3">
            <a:extLst>
              <a:ext uri="{FF2B5EF4-FFF2-40B4-BE49-F238E27FC236}">
                <a16:creationId xmlns:a16="http://schemas.microsoft.com/office/drawing/2014/main" id="{7DF3CCDE-39CA-4FA1-A965-C4ED6CE56DFD}"/>
              </a:ext>
            </a:extLst>
          </p:cNvPr>
          <p:cNvPicPr>
            <a:picLocks noChangeAspect="1"/>
          </p:cNvPicPr>
          <p:nvPr/>
        </p:nvPicPr>
        <p:blipFill>
          <a:blip r:embed="rId4"/>
          <a:stretch>
            <a:fillRect/>
          </a:stretch>
        </p:blipFill>
        <p:spPr>
          <a:xfrm>
            <a:off x="7413163" y="610954"/>
            <a:ext cx="2524125" cy="2962275"/>
          </a:xfrm>
          <a:prstGeom prst="rect">
            <a:avLst/>
          </a:prstGeom>
        </p:spPr>
      </p:pic>
      <p:pic>
        <p:nvPicPr>
          <p:cNvPr id="6" name="Picture 5">
            <a:extLst>
              <a:ext uri="{FF2B5EF4-FFF2-40B4-BE49-F238E27FC236}">
                <a16:creationId xmlns:a16="http://schemas.microsoft.com/office/drawing/2014/main" id="{5F18AAB4-7967-4A11-AEFD-E2944B52DA05}"/>
              </a:ext>
            </a:extLst>
          </p:cNvPr>
          <p:cNvPicPr>
            <a:picLocks noChangeAspect="1"/>
          </p:cNvPicPr>
          <p:nvPr/>
        </p:nvPicPr>
        <p:blipFill>
          <a:blip r:embed="rId5"/>
          <a:stretch>
            <a:fillRect/>
          </a:stretch>
        </p:blipFill>
        <p:spPr>
          <a:xfrm>
            <a:off x="5879638" y="3863340"/>
            <a:ext cx="3067050" cy="2209800"/>
          </a:xfrm>
          <a:prstGeom prst="rect">
            <a:avLst/>
          </a:prstGeom>
        </p:spPr>
      </p:pic>
    </p:spTree>
    <p:extLst>
      <p:ext uri="{BB962C8B-B14F-4D97-AF65-F5344CB8AC3E}">
        <p14:creationId xmlns:p14="http://schemas.microsoft.com/office/powerpoint/2010/main" val="34354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1D0F-1696-4AD5-A8E3-212BA7044D44}"/>
              </a:ext>
            </a:extLst>
          </p:cNvPr>
          <p:cNvSpPr>
            <a:spLocks noGrp="1"/>
          </p:cNvSpPr>
          <p:nvPr>
            <p:ph type="title" idx="4294967295"/>
          </p:nvPr>
        </p:nvSpPr>
        <p:spPr>
          <a:xfrm>
            <a:off x="195359" y="70927"/>
            <a:ext cx="10085678" cy="610110"/>
          </a:xfrm>
        </p:spPr>
        <p:txBody>
          <a:bodyPr>
            <a:normAutofit fontScale="90000"/>
          </a:bodyPr>
          <a:lstStyle/>
          <a:p>
            <a:r>
              <a:rPr lang="en-US" sz="4000" dirty="0"/>
              <a:t>Warning</a:t>
            </a:r>
          </a:p>
        </p:txBody>
      </p:sp>
      <p:sp>
        <p:nvSpPr>
          <p:cNvPr id="3" name="Content Placeholder 2">
            <a:extLst>
              <a:ext uri="{FF2B5EF4-FFF2-40B4-BE49-F238E27FC236}">
                <a16:creationId xmlns:a16="http://schemas.microsoft.com/office/drawing/2014/main" id="{5157B992-BC8A-4FFF-8299-76C4B1A887D4}"/>
              </a:ext>
            </a:extLst>
          </p:cNvPr>
          <p:cNvSpPr>
            <a:spLocks noGrp="1"/>
          </p:cNvSpPr>
          <p:nvPr>
            <p:ph idx="4294967295"/>
          </p:nvPr>
        </p:nvSpPr>
        <p:spPr>
          <a:xfrm>
            <a:off x="338483" y="596887"/>
            <a:ext cx="10809246" cy="3743325"/>
          </a:xfrm>
        </p:spPr>
        <p:txBody>
          <a:bodyPr>
            <a:normAutofit/>
          </a:bodyPr>
          <a:lstStyle/>
          <a:p>
            <a:r>
              <a:rPr lang="en-US" sz="2000" dirty="0"/>
              <a:t>Every time you run the model the classes are randomized and so its possible that the classes will be in a different </a:t>
            </a:r>
            <a:r>
              <a:rPr lang="en-US" sz="2000" u="sng" dirty="0"/>
              <a:t>order</a:t>
            </a:r>
            <a:r>
              <a:rPr lang="en-US" sz="2000" dirty="0"/>
              <a:t> on subsequent runs</a:t>
            </a:r>
          </a:p>
          <a:p>
            <a:r>
              <a:rPr lang="en-US" sz="2000" dirty="0"/>
              <a:t>The results will be the same</a:t>
            </a:r>
          </a:p>
          <a:p>
            <a:r>
              <a:rPr lang="en-US" sz="2000" dirty="0"/>
              <a:t>Pay attention to the order of classes when you run your models</a:t>
            </a:r>
          </a:p>
        </p:txBody>
      </p:sp>
    </p:spTree>
    <p:extLst>
      <p:ext uri="{BB962C8B-B14F-4D97-AF65-F5344CB8AC3E}">
        <p14:creationId xmlns:p14="http://schemas.microsoft.com/office/powerpoint/2010/main" val="236470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9F68-B782-4C89-8E6C-FAC027249EEC}"/>
              </a:ext>
            </a:extLst>
          </p:cNvPr>
          <p:cNvSpPr>
            <a:spLocks noGrp="1"/>
          </p:cNvSpPr>
          <p:nvPr>
            <p:ph type="title"/>
          </p:nvPr>
        </p:nvSpPr>
        <p:spPr/>
        <p:txBody>
          <a:bodyPr/>
          <a:lstStyle/>
          <a:p>
            <a:r>
              <a:rPr lang="en-US" dirty="0"/>
              <a:t>Fit Stats 2C – c-Class Models</a:t>
            </a:r>
          </a:p>
        </p:txBody>
      </p:sp>
      <p:pic>
        <p:nvPicPr>
          <p:cNvPr id="4" name="Picture 3">
            <a:extLst>
              <a:ext uri="{FF2B5EF4-FFF2-40B4-BE49-F238E27FC236}">
                <a16:creationId xmlns:a16="http://schemas.microsoft.com/office/drawing/2014/main" id="{CF0920D0-B167-448A-9ED2-2BE64D7AD6A4}"/>
              </a:ext>
            </a:extLst>
          </p:cNvPr>
          <p:cNvPicPr>
            <a:picLocks noChangeAspect="1"/>
          </p:cNvPicPr>
          <p:nvPr/>
        </p:nvPicPr>
        <p:blipFill>
          <a:blip r:embed="rId2"/>
          <a:stretch>
            <a:fillRect/>
          </a:stretch>
        </p:blipFill>
        <p:spPr>
          <a:xfrm>
            <a:off x="198001" y="1324175"/>
            <a:ext cx="1787049" cy="2278834"/>
          </a:xfrm>
          <a:prstGeom prst="rect">
            <a:avLst/>
          </a:prstGeom>
        </p:spPr>
      </p:pic>
      <p:pic>
        <p:nvPicPr>
          <p:cNvPr id="8" name="Picture 7">
            <a:extLst>
              <a:ext uri="{FF2B5EF4-FFF2-40B4-BE49-F238E27FC236}">
                <a16:creationId xmlns:a16="http://schemas.microsoft.com/office/drawing/2014/main" id="{F600AB03-F913-44C4-BD19-DE437A93FB90}"/>
              </a:ext>
            </a:extLst>
          </p:cNvPr>
          <p:cNvPicPr>
            <a:picLocks noChangeAspect="1"/>
          </p:cNvPicPr>
          <p:nvPr/>
        </p:nvPicPr>
        <p:blipFill>
          <a:blip r:embed="rId3"/>
          <a:stretch>
            <a:fillRect/>
          </a:stretch>
        </p:blipFill>
        <p:spPr>
          <a:xfrm>
            <a:off x="108998" y="3618506"/>
            <a:ext cx="1304925" cy="1171575"/>
          </a:xfrm>
          <a:prstGeom prst="rect">
            <a:avLst/>
          </a:prstGeom>
        </p:spPr>
      </p:pic>
      <p:pic>
        <p:nvPicPr>
          <p:cNvPr id="11" name="Picture 10">
            <a:extLst>
              <a:ext uri="{FF2B5EF4-FFF2-40B4-BE49-F238E27FC236}">
                <a16:creationId xmlns:a16="http://schemas.microsoft.com/office/drawing/2014/main" id="{C11AB2DA-3B4E-45D2-9830-03DF0E6F9A03}"/>
              </a:ext>
            </a:extLst>
          </p:cNvPr>
          <p:cNvPicPr>
            <a:picLocks noChangeAspect="1"/>
          </p:cNvPicPr>
          <p:nvPr/>
        </p:nvPicPr>
        <p:blipFill>
          <a:blip r:embed="rId4"/>
          <a:stretch>
            <a:fillRect/>
          </a:stretch>
        </p:blipFill>
        <p:spPr>
          <a:xfrm>
            <a:off x="2211033" y="1324176"/>
            <a:ext cx="1787049" cy="2278833"/>
          </a:xfrm>
          <a:prstGeom prst="rect">
            <a:avLst/>
          </a:prstGeom>
        </p:spPr>
      </p:pic>
      <p:pic>
        <p:nvPicPr>
          <p:cNvPr id="13" name="Picture 12">
            <a:extLst>
              <a:ext uri="{FF2B5EF4-FFF2-40B4-BE49-F238E27FC236}">
                <a16:creationId xmlns:a16="http://schemas.microsoft.com/office/drawing/2014/main" id="{D76166E3-8FFE-47F6-B464-B23B65EDDAC8}"/>
              </a:ext>
            </a:extLst>
          </p:cNvPr>
          <p:cNvPicPr>
            <a:picLocks noChangeAspect="1"/>
          </p:cNvPicPr>
          <p:nvPr/>
        </p:nvPicPr>
        <p:blipFill>
          <a:blip r:embed="rId5"/>
          <a:stretch>
            <a:fillRect/>
          </a:stretch>
        </p:blipFill>
        <p:spPr>
          <a:xfrm>
            <a:off x="2069529" y="3672247"/>
            <a:ext cx="1304925" cy="1381125"/>
          </a:xfrm>
          <a:prstGeom prst="rect">
            <a:avLst/>
          </a:prstGeom>
        </p:spPr>
      </p:pic>
      <p:pic>
        <p:nvPicPr>
          <p:cNvPr id="15" name="Picture 14">
            <a:extLst>
              <a:ext uri="{FF2B5EF4-FFF2-40B4-BE49-F238E27FC236}">
                <a16:creationId xmlns:a16="http://schemas.microsoft.com/office/drawing/2014/main" id="{67543579-638D-4B94-9826-9446ADACAD67}"/>
              </a:ext>
            </a:extLst>
          </p:cNvPr>
          <p:cNvPicPr>
            <a:picLocks noChangeAspect="1"/>
          </p:cNvPicPr>
          <p:nvPr/>
        </p:nvPicPr>
        <p:blipFill>
          <a:blip r:embed="rId6"/>
          <a:stretch>
            <a:fillRect/>
          </a:stretch>
        </p:blipFill>
        <p:spPr>
          <a:xfrm>
            <a:off x="4207707" y="1324175"/>
            <a:ext cx="1787049" cy="2278834"/>
          </a:xfrm>
          <a:prstGeom prst="rect">
            <a:avLst/>
          </a:prstGeom>
        </p:spPr>
      </p:pic>
      <p:pic>
        <p:nvPicPr>
          <p:cNvPr id="17" name="Picture 16">
            <a:extLst>
              <a:ext uri="{FF2B5EF4-FFF2-40B4-BE49-F238E27FC236}">
                <a16:creationId xmlns:a16="http://schemas.microsoft.com/office/drawing/2014/main" id="{C92C303C-E0B7-458D-B378-653C36732C3E}"/>
              </a:ext>
            </a:extLst>
          </p:cNvPr>
          <p:cNvPicPr>
            <a:picLocks noChangeAspect="1"/>
          </p:cNvPicPr>
          <p:nvPr/>
        </p:nvPicPr>
        <p:blipFill>
          <a:blip r:embed="rId7"/>
          <a:stretch>
            <a:fillRect/>
          </a:stretch>
        </p:blipFill>
        <p:spPr>
          <a:xfrm>
            <a:off x="4156958" y="3649797"/>
            <a:ext cx="1304925" cy="1590675"/>
          </a:xfrm>
          <a:prstGeom prst="rect">
            <a:avLst/>
          </a:prstGeom>
        </p:spPr>
      </p:pic>
      <p:pic>
        <p:nvPicPr>
          <p:cNvPr id="20" name="Picture 19">
            <a:extLst>
              <a:ext uri="{FF2B5EF4-FFF2-40B4-BE49-F238E27FC236}">
                <a16:creationId xmlns:a16="http://schemas.microsoft.com/office/drawing/2014/main" id="{025853ED-6E15-43F1-A5C4-2220644251B2}"/>
              </a:ext>
            </a:extLst>
          </p:cNvPr>
          <p:cNvPicPr>
            <a:picLocks noChangeAspect="1"/>
          </p:cNvPicPr>
          <p:nvPr/>
        </p:nvPicPr>
        <p:blipFill>
          <a:blip r:embed="rId8"/>
          <a:stretch>
            <a:fillRect/>
          </a:stretch>
        </p:blipFill>
        <p:spPr>
          <a:xfrm>
            <a:off x="6162762" y="1393413"/>
            <a:ext cx="1732753" cy="2209596"/>
          </a:xfrm>
          <a:prstGeom prst="rect">
            <a:avLst/>
          </a:prstGeom>
        </p:spPr>
      </p:pic>
      <p:pic>
        <p:nvPicPr>
          <p:cNvPr id="25" name="Picture 24">
            <a:extLst>
              <a:ext uri="{FF2B5EF4-FFF2-40B4-BE49-F238E27FC236}">
                <a16:creationId xmlns:a16="http://schemas.microsoft.com/office/drawing/2014/main" id="{0CF97ED9-FF5F-4D41-96F9-5AA6AFDF8BAB}"/>
              </a:ext>
            </a:extLst>
          </p:cNvPr>
          <p:cNvPicPr>
            <a:picLocks noChangeAspect="1"/>
          </p:cNvPicPr>
          <p:nvPr/>
        </p:nvPicPr>
        <p:blipFill>
          <a:blip r:embed="rId9"/>
          <a:stretch>
            <a:fillRect/>
          </a:stretch>
        </p:blipFill>
        <p:spPr>
          <a:xfrm>
            <a:off x="6244387" y="3649797"/>
            <a:ext cx="1304925" cy="1800225"/>
          </a:xfrm>
          <a:prstGeom prst="rect">
            <a:avLst/>
          </a:prstGeom>
        </p:spPr>
      </p:pic>
      <p:pic>
        <p:nvPicPr>
          <p:cNvPr id="28" name="Picture 27">
            <a:extLst>
              <a:ext uri="{FF2B5EF4-FFF2-40B4-BE49-F238E27FC236}">
                <a16:creationId xmlns:a16="http://schemas.microsoft.com/office/drawing/2014/main" id="{199AF3C1-B829-40B1-8FFB-C482EC1BE0E2}"/>
              </a:ext>
            </a:extLst>
          </p:cNvPr>
          <p:cNvPicPr>
            <a:picLocks noChangeAspect="1"/>
          </p:cNvPicPr>
          <p:nvPr/>
        </p:nvPicPr>
        <p:blipFill>
          <a:blip r:embed="rId10"/>
          <a:stretch>
            <a:fillRect/>
          </a:stretch>
        </p:blipFill>
        <p:spPr>
          <a:xfrm>
            <a:off x="8063521" y="1358794"/>
            <a:ext cx="1787049" cy="2278834"/>
          </a:xfrm>
          <a:prstGeom prst="rect">
            <a:avLst/>
          </a:prstGeom>
        </p:spPr>
      </p:pic>
      <p:pic>
        <p:nvPicPr>
          <p:cNvPr id="31" name="Picture 30">
            <a:extLst>
              <a:ext uri="{FF2B5EF4-FFF2-40B4-BE49-F238E27FC236}">
                <a16:creationId xmlns:a16="http://schemas.microsoft.com/office/drawing/2014/main" id="{E05A5AB4-C1C3-4AC5-BF3E-43B9068C2F0D}"/>
              </a:ext>
            </a:extLst>
          </p:cNvPr>
          <p:cNvPicPr>
            <a:picLocks noChangeAspect="1"/>
          </p:cNvPicPr>
          <p:nvPr/>
        </p:nvPicPr>
        <p:blipFill>
          <a:blip r:embed="rId11"/>
          <a:stretch>
            <a:fillRect/>
          </a:stretch>
        </p:blipFill>
        <p:spPr>
          <a:xfrm>
            <a:off x="8204918" y="3780003"/>
            <a:ext cx="1304925" cy="2009775"/>
          </a:xfrm>
          <a:prstGeom prst="rect">
            <a:avLst/>
          </a:prstGeom>
        </p:spPr>
      </p:pic>
      <p:pic>
        <p:nvPicPr>
          <p:cNvPr id="33" name="Picture 32">
            <a:extLst>
              <a:ext uri="{FF2B5EF4-FFF2-40B4-BE49-F238E27FC236}">
                <a16:creationId xmlns:a16="http://schemas.microsoft.com/office/drawing/2014/main" id="{3940254D-AF90-4E3A-9B26-A07AE41344E0}"/>
              </a:ext>
            </a:extLst>
          </p:cNvPr>
          <p:cNvPicPr>
            <a:picLocks noChangeAspect="1"/>
          </p:cNvPicPr>
          <p:nvPr/>
        </p:nvPicPr>
        <p:blipFill>
          <a:blip r:embed="rId12"/>
          <a:stretch>
            <a:fillRect/>
          </a:stretch>
        </p:blipFill>
        <p:spPr>
          <a:xfrm>
            <a:off x="10076553" y="1393413"/>
            <a:ext cx="1787049" cy="2278834"/>
          </a:xfrm>
          <a:prstGeom prst="rect">
            <a:avLst/>
          </a:prstGeom>
        </p:spPr>
      </p:pic>
      <p:cxnSp>
        <p:nvCxnSpPr>
          <p:cNvPr id="35" name="Straight Arrow Connector 34">
            <a:extLst>
              <a:ext uri="{FF2B5EF4-FFF2-40B4-BE49-F238E27FC236}">
                <a16:creationId xmlns:a16="http://schemas.microsoft.com/office/drawing/2014/main" id="{0420294C-4964-4CE5-AB35-96A3F108E965}"/>
              </a:ext>
            </a:extLst>
          </p:cNvPr>
          <p:cNvCxnSpPr>
            <a:cxnSpLocks/>
          </p:cNvCxnSpPr>
          <p:nvPr/>
        </p:nvCxnSpPr>
        <p:spPr>
          <a:xfrm flipH="1">
            <a:off x="9509843" y="5430900"/>
            <a:ext cx="21316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7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68E0-C460-4FDD-A4D2-C1A53D5F132B}"/>
              </a:ext>
            </a:extLst>
          </p:cNvPr>
          <p:cNvSpPr>
            <a:spLocks noGrp="1"/>
          </p:cNvSpPr>
          <p:nvPr>
            <p:ph type="title" idx="4294967295"/>
          </p:nvPr>
        </p:nvSpPr>
        <p:spPr>
          <a:xfrm>
            <a:off x="5510006" y="117074"/>
            <a:ext cx="7474226" cy="516338"/>
          </a:xfrm>
        </p:spPr>
        <p:txBody>
          <a:bodyPr>
            <a:normAutofit fontScale="90000"/>
          </a:bodyPr>
          <a:lstStyle/>
          <a:p>
            <a:r>
              <a:rPr lang="en-US" dirty="0"/>
              <a:t>Elbow Plot</a:t>
            </a:r>
          </a:p>
        </p:txBody>
      </p:sp>
      <p:sp>
        <p:nvSpPr>
          <p:cNvPr id="3" name="Content Placeholder 2">
            <a:extLst>
              <a:ext uri="{FF2B5EF4-FFF2-40B4-BE49-F238E27FC236}">
                <a16:creationId xmlns:a16="http://schemas.microsoft.com/office/drawing/2014/main" id="{90ED0DE7-7929-46A5-8C32-7DCFC2801309}"/>
              </a:ext>
            </a:extLst>
          </p:cNvPr>
          <p:cNvSpPr>
            <a:spLocks noGrp="1"/>
          </p:cNvSpPr>
          <p:nvPr>
            <p:ph idx="4294967295"/>
          </p:nvPr>
        </p:nvSpPr>
        <p:spPr>
          <a:xfrm>
            <a:off x="5724938" y="4462076"/>
            <a:ext cx="3505200" cy="651179"/>
          </a:xfrm>
        </p:spPr>
        <p:txBody>
          <a:bodyPr>
            <a:normAutofit/>
          </a:bodyPr>
          <a:lstStyle/>
          <a:p>
            <a:r>
              <a:rPr lang="en-US" sz="2000" dirty="0"/>
              <a:t>You have to make your own elbow plot </a:t>
            </a:r>
            <a:r>
              <a:rPr lang="en-US" sz="2000" dirty="0">
                <a:sym typeface="Wingdings" panose="05000000000000000000" pitchFamily="2" charset="2"/>
              </a:rPr>
              <a:t></a:t>
            </a:r>
            <a:endParaRPr lang="en-US" sz="2000" dirty="0"/>
          </a:p>
        </p:txBody>
      </p:sp>
      <p:graphicFrame>
        <p:nvGraphicFramePr>
          <p:cNvPr id="4" name="Chart 3">
            <a:extLst>
              <a:ext uri="{FF2B5EF4-FFF2-40B4-BE49-F238E27FC236}">
                <a16:creationId xmlns:a16="http://schemas.microsoft.com/office/drawing/2014/main" id="{C9538334-C68A-4294-9A47-2F9630D3861B}"/>
              </a:ext>
            </a:extLst>
          </p:cNvPr>
          <p:cNvGraphicFramePr>
            <a:graphicFrameLocks/>
          </p:cNvGraphicFramePr>
          <p:nvPr>
            <p:extLst>
              <p:ext uri="{D42A27DB-BD31-4B8C-83A1-F6EECF244321}">
                <p14:modId xmlns:p14="http://schemas.microsoft.com/office/powerpoint/2010/main" val="1249418675"/>
              </p:ext>
            </p:extLst>
          </p:nvPr>
        </p:nvGraphicFramePr>
        <p:xfrm>
          <a:off x="5510006" y="633412"/>
          <a:ext cx="6265876" cy="3637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a:extLst>
              <a:ext uri="{FF2B5EF4-FFF2-40B4-BE49-F238E27FC236}">
                <a16:creationId xmlns:a16="http://schemas.microsoft.com/office/drawing/2014/main" id="{9F6720D5-AE6D-9C4B-65EE-2D8FD1FE9CF1}"/>
              </a:ext>
            </a:extLst>
          </p:cNvPr>
          <p:cNvGraphicFramePr>
            <a:graphicFrameLocks/>
          </p:cNvGraphicFramePr>
          <p:nvPr>
            <p:extLst>
              <p:ext uri="{D42A27DB-BD31-4B8C-83A1-F6EECF244321}">
                <p14:modId xmlns:p14="http://schemas.microsoft.com/office/powerpoint/2010/main" val="1516777059"/>
              </p:ext>
            </p:extLst>
          </p:nvPr>
        </p:nvGraphicFramePr>
        <p:xfrm>
          <a:off x="190832" y="919666"/>
          <a:ext cx="4516340" cy="2004060"/>
        </p:xfrm>
        <a:graphic>
          <a:graphicData uri="http://schemas.openxmlformats.org/drawingml/2006/table">
            <a:tbl>
              <a:tblPr>
                <a:tableStyleId>{9D7B26C5-4107-4FEC-AEDC-1716B250A1EF}</a:tableStyleId>
              </a:tblPr>
              <a:tblGrid>
                <a:gridCol w="903268">
                  <a:extLst>
                    <a:ext uri="{9D8B030D-6E8A-4147-A177-3AD203B41FA5}">
                      <a16:colId xmlns:a16="http://schemas.microsoft.com/office/drawing/2014/main" val="3251561223"/>
                    </a:ext>
                  </a:extLst>
                </a:gridCol>
                <a:gridCol w="903268">
                  <a:extLst>
                    <a:ext uri="{9D8B030D-6E8A-4147-A177-3AD203B41FA5}">
                      <a16:colId xmlns:a16="http://schemas.microsoft.com/office/drawing/2014/main" val="3935263928"/>
                    </a:ext>
                  </a:extLst>
                </a:gridCol>
                <a:gridCol w="903268">
                  <a:extLst>
                    <a:ext uri="{9D8B030D-6E8A-4147-A177-3AD203B41FA5}">
                      <a16:colId xmlns:a16="http://schemas.microsoft.com/office/drawing/2014/main" val="149895327"/>
                    </a:ext>
                  </a:extLst>
                </a:gridCol>
                <a:gridCol w="903268">
                  <a:extLst>
                    <a:ext uri="{9D8B030D-6E8A-4147-A177-3AD203B41FA5}">
                      <a16:colId xmlns:a16="http://schemas.microsoft.com/office/drawing/2014/main" val="1484402935"/>
                    </a:ext>
                  </a:extLst>
                </a:gridCol>
                <a:gridCol w="903268">
                  <a:extLst>
                    <a:ext uri="{9D8B030D-6E8A-4147-A177-3AD203B41FA5}">
                      <a16:colId xmlns:a16="http://schemas.microsoft.com/office/drawing/2014/main" val="2815596829"/>
                    </a:ext>
                  </a:extLst>
                </a:gridCol>
              </a:tblGrid>
              <a:tr h="182880">
                <a:tc>
                  <a:txBody>
                    <a:bodyPr/>
                    <a:lstStyle/>
                    <a:p>
                      <a:pPr algn="ctr" fontAlgn="b"/>
                      <a:r>
                        <a:rPr lang="en-US" sz="1600" b="0" u="none" strike="noStrike" dirty="0">
                          <a:solidFill>
                            <a:srgbClr val="000000"/>
                          </a:solidFill>
                          <a:effectLst/>
                        </a:rPr>
                        <a:t>Number of Classes</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AIC</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BIC</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Log-Likelihood</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Residual DF</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04327259"/>
                  </a:ext>
                </a:extLst>
              </a:tr>
              <a:tr h="182880">
                <a:tc>
                  <a:txBody>
                    <a:bodyPr/>
                    <a:lstStyle/>
                    <a:p>
                      <a:pPr algn="ctr" fontAlgn="b"/>
                      <a:r>
                        <a:rPr lang="en-US" sz="1600" b="0" u="none" strike="noStrike">
                          <a:solidFill>
                            <a:srgbClr val="000000"/>
                          </a:solidFill>
                          <a:effectLst/>
                        </a:rPr>
                        <a:t>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1127335</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112849.9</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-653547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50</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354038554"/>
                  </a:ext>
                </a:extLst>
              </a:tr>
              <a:tr h="182880">
                <a:tc>
                  <a:txBody>
                    <a:bodyPr/>
                    <a:lstStyle/>
                    <a:p>
                      <a:pPr algn="ctr" fontAlgn="b"/>
                      <a:r>
                        <a:rPr lang="en-US" sz="1600" b="0" u="none" strike="noStrike">
                          <a:solidFill>
                            <a:srgbClr val="000000"/>
                          </a:solidFill>
                          <a:effectLst/>
                        </a:rPr>
                        <a:t>3</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1115958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112134.7</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-559599</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43</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53269164"/>
                  </a:ext>
                </a:extLst>
              </a:tr>
              <a:tr h="182880">
                <a:tc>
                  <a:txBody>
                    <a:bodyPr/>
                    <a:lstStyle/>
                    <a:p>
                      <a:pPr algn="ctr" fontAlgn="b"/>
                      <a:r>
                        <a:rPr lang="en-US" sz="1600" b="0" u="none" strike="noStrike">
                          <a:solidFill>
                            <a:srgbClr val="000000"/>
                          </a:solidFill>
                          <a:effectLst/>
                        </a:rPr>
                        <a:t>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1111748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111986</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-55847.1</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36</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97262339"/>
                  </a:ext>
                </a:extLst>
              </a:tr>
              <a:tr h="182880">
                <a:tc>
                  <a:txBody>
                    <a:bodyPr/>
                    <a:lstStyle/>
                    <a:p>
                      <a:pPr algn="ctr" fontAlgn="b"/>
                      <a:r>
                        <a:rPr lang="en-US" sz="1600" b="0" u="none" strike="noStrike">
                          <a:solidFill>
                            <a:srgbClr val="000000"/>
                          </a:solidFill>
                          <a:effectLst/>
                        </a:rPr>
                        <a:t>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1111667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111966.7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-55799.5</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29</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22559908"/>
                  </a:ext>
                </a:extLst>
              </a:tr>
              <a:tr h="182880">
                <a:tc>
                  <a:txBody>
                    <a:bodyPr/>
                    <a:lstStyle/>
                    <a:p>
                      <a:pPr algn="ctr" fontAlgn="b"/>
                      <a:r>
                        <a:rPr lang="en-US" sz="1600" b="0" u="none" strike="noStrike">
                          <a:solidFill>
                            <a:srgbClr val="000000"/>
                          </a:solidFill>
                          <a:effectLst/>
                        </a:rPr>
                        <a:t>6</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1111624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111985.5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-55771.2</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22</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972513283"/>
                  </a:ext>
                </a:extLst>
              </a:tr>
              <a:tr h="182880">
                <a:tc>
                  <a:txBody>
                    <a:bodyPr/>
                    <a:lstStyle/>
                    <a:p>
                      <a:pPr algn="ctr" fontAlgn="b"/>
                      <a:r>
                        <a:rPr lang="en-US" sz="1600" b="0" u="none" strike="noStrike">
                          <a:solidFill>
                            <a:srgbClr val="000000"/>
                          </a:solidFill>
                          <a:effectLst/>
                        </a:rPr>
                        <a:t>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111631.5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112054.4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a:solidFill>
                            <a:srgbClr val="000000"/>
                          </a:solidFill>
                          <a:effectLst/>
                        </a:rPr>
                        <a:t>-55767.8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600" b="0" u="none" strike="noStrike" dirty="0">
                          <a:solidFill>
                            <a:srgbClr val="000000"/>
                          </a:solidFill>
                          <a:effectLst/>
                        </a:rPr>
                        <a:t>15</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95998247"/>
                  </a:ext>
                </a:extLst>
              </a:tr>
            </a:tbl>
          </a:graphicData>
        </a:graphic>
      </p:graphicFrame>
    </p:spTree>
    <p:extLst>
      <p:ext uri="{BB962C8B-B14F-4D97-AF65-F5344CB8AC3E}">
        <p14:creationId xmlns:p14="http://schemas.microsoft.com/office/powerpoint/2010/main" val="1863961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C0635-030A-2C20-76CD-6F72CBCB0DC3}"/>
              </a:ext>
            </a:extLst>
          </p:cNvPr>
          <p:cNvSpPr txBox="1"/>
          <p:nvPr/>
        </p:nvSpPr>
        <p:spPr>
          <a:xfrm>
            <a:off x="87465" y="0"/>
            <a:ext cx="11266998" cy="4832092"/>
          </a:xfrm>
          <a:prstGeom prst="rect">
            <a:avLst/>
          </a:prstGeom>
          <a:noFill/>
        </p:spPr>
        <p:txBody>
          <a:bodyPr wrap="square">
            <a:spAutoFit/>
          </a:bodyPr>
          <a:lstStyle/>
          <a:p>
            <a:pPr marL="285750" indent="-285750">
              <a:buFont typeface="Arial" panose="020B0604020202020204" pitchFamily="34" charset="0"/>
              <a:buChar char="•"/>
            </a:pPr>
            <a:r>
              <a:rPr lang="en-US" sz="2000" dirty="0"/>
              <a:t>Based on the </a:t>
            </a:r>
            <a:r>
              <a:rPr lang="en-US" sz="2000" b="1" dirty="0"/>
              <a:t>AIC</a:t>
            </a:r>
            <a:r>
              <a:rPr lang="en-US" sz="2000" dirty="0"/>
              <a:t> and </a:t>
            </a:r>
            <a:r>
              <a:rPr lang="en-US" sz="2000" b="1" dirty="0"/>
              <a:t>BIC</a:t>
            </a:r>
            <a:r>
              <a:rPr lang="en-US" sz="2000" dirty="0"/>
              <a:t> values in the table:</a:t>
            </a:r>
          </a:p>
          <a:p>
            <a:pPr marL="742950" lvl="1" indent="-285750">
              <a:buFont typeface="Arial" panose="020B0604020202020204" pitchFamily="34" charset="0"/>
              <a:buChar char="•"/>
            </a:pPr>
            <a:r>
              <a:rPr lang="en-US" dirty="0"/>
              <a:t>AIC decreases steadily from the 2-class to the 6-class model, with the lowest AIC at the 6-class model (1,111,624.31).</a:t>
            </a:r>
          </a:p>
          <a:p>
            <a:pPr marL="742950" lvl="1" indent="-285750">
              <a:buFont typeface="Arial" panose="020B0604020202020204" pitchFamily="34" charset="0"/>
              <a:buChar char="•"/>
            </a:pPr>
            <a:r>
              <a:rPr lang="en-US" dirty="0"/>
              <a:t>BIC reaches its lowest value at the 5-class model (1,119,66.66) and then increases again for the 6- and 7-class models.</a:t>
            </a:r>
          </a:p>
          <a:p>
            <a:pPr marL="285750" indent="-285750">
              <a:buFont typeface="Arial" panose="020B0604020202020204" pitchFamily="34" charset="0"/>
              <a:buChar char="•"/>
            </a:pPr>
            <a:r>
              <a:rPr lang="en-US" b="1" dirty="0"/>
              <a:t>Model Selection </a:t>
            </a:r>
            <a:r>
              <a:rPr lang="en-US" dirty="0"/>
              <a:t>Guidance</a:t>
            </a:r>
          </a:p>
          <a:p>
            <a:pPr marL="742950" lvl="1" indent="-285750">
              <a:buFont typeface="Arial" panose="020B0604020202020204" pitchFamily="34" charset="0"/>
              <a:buChar char="•"/>
            </a:pPr>
            <a:r>
              <a:rPr lang="en-US" dirty="0"/>
              <a:t>AIC favors the model with the best fit, even if it’s more complex</a:t>
            </a:r>
          </a:p>
          <a:p>
            <a:pPr marL="742950" lvl="1" indent="-285750">
              <a:buFont typeface="Arial" panose="020B0604020202020204" pitchFamily="34" charset="0"/>
              <a:buChar char="•"/>
            </a:pPr>
            <a:r>
              <a:rPr lang="en-US" dirty="0"/>
              <a:t>BIC is more conservative—it penalizes model complexity more strongly and is preferred for determining the </a:t>
            </a:r>
            <a:r>
              <a:rPr lang="en-US" i="1" dirty="0"/>
              <a:t>most parsimonious</a:t>
            </a:r>
            <a:r>
              <a:rPr lang="en-US" dirty="0"/>
              <a:t> model</a:t>
            </a:r>
          </a:p>
          <a:p>
            <a:pPr marL="285750" indent="-285750">
              <a:buFont typeface="Arial" panose="020B0604020202020204" pitchFamily="34" charset="0"/>
              <a:buChar char="•"/>
            </a:pPr>
            <a:r>
              <a:rPr lang="en-US" b="1" dirty="0"/>
              <a:t>Best Fitting</a:t>
            </a:r>
            <a:r>
              <a:rPr lang="en-US" dirty="0"/>
              <a:t> Model: </a:t>
            </a:r>
            <a:r>
              <a:rPr lang="en-US" b="1" dirty="0"/>
              <a:t>5-Class Model</a:t>
            </a:r>
          </a:p>
          <a:p>
            <a:pPr marL="742950" lvl="1" indent="-285750">
              <a:buFont typeface="Arial" panose="020B0604020202020204" pitchFamily="34" charset="0"/>
              <a:buChar char="•"/>
            </a:pPr>
            <a:r>
              <a:rPr lang="en-US" dirty="0"/>
              <a:t>The 5-class model strikes the best balance between fit and parsimony, with the lowest BIC</a:t>
            </a:r>
          </a:p>
          <a:p>
            <a:pPr marL="742950" lvl="1" indent="-285750">
              <a:buFont typeface="Arial" panose="020B0604020202020204" pitchFamily="34" charset="0"/>
              <a:buChar char="•"/>
            </a:pPr>
            <a:r>
              <a:rPr lang="en-US" dirty="0"/>
              <a:t>The 6-class model slightly improves AIC, but the BIC increases, and one class has a very small proportion (0.9%), suggesting potential overfitting or an unstable class</a:t>
            </a:r>
          </a:p>
          <a:p>
            <a:pPr marL="742950" lvl="1" indent="-285750">
              <a:buFont typeface="Arial" panose="020B0604020202020204" pitchFamily="34" charset="0"/>
              <a:buChar char="•"/>
            </a:pPr>
            <a:r>
              <a:rPr lang="en-US" dirty="0"/>
              <a:t>The 7-class model continues this trend with increasing BIC and additional tiny classes</a:t>
            </a:r>
          </a:p>
          <a:p>
            <a:pPr marL="285750" indent="-285750">
              <a:buFont typeface="Arial" panose="020B0604020202020204" pitchFamily="34" charset="0"/>
              <a:buChar char="•"/>
            </a:pPr>
            <a:r>
              <a:rPr lang="en-US" b="1" dirty="0"/>
              <a:t>Conclusion</a:t>
            </a:r>
            <a:r>
              <a:rPr lang="en-US" dirty="0"/>
              <a:t>: You should select the 5-class model, as it has the lowest BIC, maintains interpretability, and avoids very small class sizes that may be unreliable</a:t>
            </a:r>
          </a:p>
          <a:p>
            <a:pPr marL="285750" indent="-285750">
              <a:buFont typeface="Arial" panose="020B0604020202020204" pitchFamily="34" charset="0"/>
              <a:buChar char="•"/>
            </a:pPr>
            <a:r>
              <a:rPr lang="en-US" dirty="0"/>
              <a:t>The point of this: conducting an LCA is an iterative process</a:t>
            </a:r>
          </a:p>
        </p:txBody>
      </p:sp>
    </p:spTree>
    <p:extLst>
      <p:ext uri="{BB962C8B-B14F-4D97-AF65-F5344CB8AC3E}">
        <p14:creationId xmlns:p14="http://schemas.microsoft.com/office/powerpoint/2010/main" val="140556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98CB-DB5D-4363-AA66-884D78E64D38}"/>
              </a:ext>
            </a:extLst>
          </p:cNvPr>
          <p:cNvSpPr>
            <a:spLocks noGrp="1"/>
          </p:cNvSpPr>
          <p:nvPr>
            <p:ph type="title"/>
          </p:nvPr>
        </p:nvSpPr>
        <p:spPr>
          <a:xfrm>
            <a:off x="114631" y="134537"/>
            <a:ext cx="10515600" cy="501567"/>
          </a:xfrm>
        </p:spPr>
        <p:txBody>
          <a:bodyPr>
            <a:normAutofit fontScale="90000"/>
          </a:bodyPr>
          <a:lstStyle/>
          <a:p>
            <a:r>
              <a:rPr lang="en-US" dirty="0"/>
              <a:t>I first went with the 5-Class Model</a:t>
            </a:r>
          </a:p>
        </p:txBody>
      </p:sp>
      <p:pic>
        <p:nvPicPr>
          <p:cNvPr id="11" name="Picture 10">
            <a:extLst>
              <a:ext uri="{FF2B5EF4-FFF2-40B4-BE49-F238E27FC236}">
                <a16:creationId xmlns:a16="http://schemas.microsoft.com/office/drawing/2014/main" id="{13F0F31C-70A0-EFA3-48AD-8D14223D5A5E}"/>
              </a:ext>
            </a:extLst>
          </p:cNvPr>
          <p:cNvPicPr>
            <a:picLocks noChangeAspect="1"/>
          </p:cNvPicPr>
          <p:nvPr/>
        </p:nvPicPr>
        <p:blipFill>
          <a:blip r:embed="rId2"/>
          <a:stretch>
            <a:fillRect/>
          </a:stretch>
        </p:blipFill>
        <p:spPr>
          <a:xfrm>
            <a:off x="3172612" y="994161"/>
            <a:ext cx="1266825" cy="1657350"/>
          </a:xfrm>
          <a:prstGeom prst="rect">
            <a:avLst/>
          </a:prstGeom>
        </p:spPr>
      </p:pic>
      <p:pic>
        <p:nvPicPr>
          <p:cNvPr id="15" name="Picture 14">
            <a:extLst>
              <a:ext uri="{FF2B5EF4-FFF2-40B4-BE49-F238E27FC236}">
                <a16:creationId xmlns:a16="http://schemas.microsoft.com/office/drawing/2014/main" id="{803AF830-A558-8DC7-724A-69493256F2EC}"/>
              </a:ext>
            </a:extLst>
          </p:cNvPr>
          <p:cNvPicPr>
            <a:picLocks noChangeAspect="1"/>
          </p:cNvPicPr>
          <p:nvPr/>
        </p:nvPicPr>
        <p:blipFill>
          <a:blip r:embed="rId3"/>
          <a:stretch>
            <a:fillRect/>
          </a:stretch>
        </p:blipFill>
        <p:spPr>
          <a:xfrm>
            <a:off x="114631" y="561275"/>
            <a:ext cx="2906865" cy="6162187"/>
          </a:xfrm>
          <a:prstGeom prst="rect">
            <a:avLst/>
          </a:prstGeom>
        </p:spPr>
      </p:pic>
    </p:spTree>
    <p:extLst>
      <p:ext uri="{BB962C8B-B14F-4D97-AF65-F5344CB8AC3E}">
        <p14:creationId xmlns:p14="http://schemas.microsoft.com/office/powerpoint/2010/main" val="3912169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63A2AE7-0483-93A8-9B73-09134BFF1E42}"/>
              </a:ext>
            </a:extLst>
          </p:cNvPr>
          <p:cNvPicPr>
            <a:picLocks noChangeAspect="1"/>
          </p:cNvPicPr>
          <p:nvPr/>
        </p:nvPicPr>
        <p:blipFill>
          <a:blip r:embed="rId2"/>
          <a:stretch>
            <a:fillRect/>
          </a:stretch>
        </p:blipFill>
        <p:spPr>
          <a:xfrm>
            <a:off x="90612" y="102993"/>
            <a:ext cx="3009900" cy="6429375"/>
          </a:xfrm>
          <a:prstGeom prst="rect">
            <a:avLst/>
          </a:prstGeom>
        </p:spPr>
      </p:pic>
      <p:pic>
        <p:nvPicPr>
          <p:cNvPr id="21" name="Picture 20">
            <a:extLst>
              <a:ext uri="{FF2B5EF4-FFF2-40B4-BE49-F238E27FC236}">
                <a16:creationId xmlns:a16="http://schemas.microsoft.com/office/drawing/2014/main" id="{09C2C18C-1E91-C667-02D6-F6C18DEDB299}"/>
              </a:ext>
            </a:extLst>
          </p:cNvPr>
          <p:cNvPicPr>
            <a:picLocks noChangeAspect="1"/>
          </p:cNvPicPr>
          <p:nvPr/>
        </p:nvPicPr>
        <p:blipFill>
          <a:blip r:embed="rId3"/>
          <a:stretch>
            <a:fillRect/>
          </a:stretch>
        </p:blipFill>
        <p:spPr>
          <a:xfrm>
            <a:off x="3174915" y="102993"/>
            <a:ext cx="5286375" cy="2971800"/>
          </a:xfrm>
          <a:prstGeom prst="rect">
            <a:avLst/>
          </a:prstGeom>
        </p:spPr>
      </p:pic>
      <p:sp>
        <p:nvSpPr>
          <p:cNvPr id="22" name="TextBox 21">
            <a:extLst>
              <a:ext uri="{FF2B5EF4-FFF2-40B4-BE49-F238E27FC236}">
                <a16:creationId xmlns:a16="http://schemas.microsoft.com/office/drawing/2014/main" id="{A9D54C61-B4D5-21F6-BBF4-D4686A0249F0}"/>
              </a:ext>
            </a:extLst>
          </p:cNvPr>
          <p:cNvSpPr txBox="1"/>
          <p:nvPr/>
        </p:nvSpPr>
        <p:spPr>
          <a:xfrm>
            <a:off x="3250054" y="3074793"/>
            <a:ext cx="4121321" cy="369332"/>
          </a:xfrm>
          <a:prstGeom prst="rect">
            <a:avLst/>
          </a:prstGeom>
          <a:noFill/>
        </p:spPr>
        <p:txBody>
          <a:bodyPr wrap="none" rtlCol="0">
            <a:spAutoFit/>
          </a:bodyPr>
          <a:lstStyle/>
          <a:p>
            <a:r>
              <a:rPr lang="en-US" b="1" dirty="0"/>
              <a:t>Use Pivot Trays to get appropriate output</a:t>
            </a:r>
          </a:p>
        </p:txBody>
      </p:sp>
    </p:spTree>
    <p:extLst>
      <p:ext uri="{BB962C8B-B14F-4D97-AF65-F5344CB8AC3E}">
        <p14:creationId xmlns:p14="http://schemas.microsoft.com/office/powerpoint/2010/main" val="125607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53B0F-23BD-488D-900C-E163F80C30A3}"/>
              </a:ext>
            </a:extLst>
          </p:cNvPr>
          <p:cNvSpPr>
            <a:spLocks noGrp="1"/>
          </p:cNvSpPr>
          <p:nvPr>
            <p:ph type="title"/>
          </p:nvPr>
        </p:nvSpPr>
        <p:spPr>
          <a:xfrm>
            <a:off x="838200" y="557188"/>
            <a:ext cx="10515600" cy="1133499"/>
          </a:xfrm>
        </p:spPr>
        <p:txBody>
          <a:bodyPr>
            <a:normAutofit/>
          </a:bodyPr>
          <a:lstStyle/>
          <a:p>
            <a:pPr algn="ctr"/>
            <a:r>
              <a:rPr lang="en-US" sz="5200" dirty="0"/>
              <a:t>What We Will Cover</a:t>
            </a:r>
          </a:p>
        </p:txBody>
      </p:sp>
      <p:graphicFrame>
        <p:nvGraphicFramePr>
          <p:cNvPr id="5" name="Content Placeholder 2">
            <a:extLst>
              <a:ext uri="{FF2B5EF4-FFF2-40B4-BE49-F238E27FC236}">
                <a16:creationId xmlns:a16="http://schemas.microsoft.com/office/drawing/2014/main" id="{6CDB28A2-B9AF-4614-ADB1-2B6F997C53F8}"/>
              </a:ext>
            </a:extLst>
          </p:cNvPr>
          <p:cNvGraphicFramePr>
            <a:graphicFrameLocks noGrp="1"/>
          </p:cNvGraphicFramePr>
          <p:nvPr>
            <p:ph idx="1"/>
            <p:extLst>
              <p:ext uri="{D42A27DB-BD31-4B8C-83A1-F6EECF244321}">
                <p14:modId xmlns:p14="http://schemas.microsoft.com/office/powerpoint/2010/main" val="265778858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33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4CBFE7-41AC-396F-A769-913E4CFD3E17}"/>
              </a:ext>
            </a:extLst>
          </p:cNvPr>
          <p:cNvPicPr>
            <a:picLocks noChangeAspect="1"/>
          </p:cNvPicPr>
          <p:nvPr/>
        </p:nvPicPr>
        <p:blipFill>
          <a:blip r:embed="rId2"/>
          <a:stretch>
            <a:fillRect/>
          </a:stretch>
        </p:blipFill>
        <p:spPr>
          <a:xfrm>
            <a:off x="6162261" y="1778872"/>
            <a:ext cx="5564272" cy="2972548"/>
          </a:xfrm>
          <a:prstGeom prst="rect">
            <a:avLst/>
          </a:prstGeom>
        </p:spPr>
      </p:pic>
      <p:pic>
        <p:nvPicPr>
          <p:cNvPr id="3" name="Picture 2">
            <a:extLst>
              <a:ext uri="{FF2B5EF4-FFF2-40B4-BE49-F238E27FC236}">
                <a16:creationId xmlns:a16="http://schemas.microsoft.com/office/drawing/2014/main" id="{3DDBC934-C91A-D699-6EF0-5466CE2DD1CE}"/>
              </a:ext>
            </a:extLst>
          </p:cNvPr>
          <p:cNvPicPr>
            <a:picLocks noChangeAspect="1"/>
          </p:cNvPicPr>
          <p:nvPr/>
        </p:nvPicPr>
        <p:blipFill>
          <a:blip r:embed="rId3"/>
          <a:stretch>
            <a:fillRect/>
          </a:stretch>
        </p:blipFill>
        <p:spPr>
          <a:xfrm>
            <a:off x="139129" y="378633"/>
            <a:ext cx="5763390" cy="3117101"/>
          </a:xfrm>
          <a:prstGeom prst="rect">
            <a:avLst/>
          </a:prstGeom>
        </p:spPr>
      </p:pic>
    </p:spTree>
    <p:extLst>
      <p:ext uri="{BB962C8B-B14F-4D97-AF65-F5344CB8AC3E}">
        <p14:creationId xmlns:p14="http://schemas.microsoft.com/office/powerpoint/2010/main" val="731528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ntent Placeholder 26">
            <a:extLst>
              <a:ext uri="{FF2B5EF4-FFF2-40B4-BE49-F238E27FC236}">
                <a16:creationId xmlns:a16="http://schemas.microsoft.com/office/drawing/2014/main" id="{A1FCA9D3-05C8-4DBC-A52B-DE0822E175B0}"/>
              </a:ext>
            </a:extLst>
          </p:cNvPr>
          <p:cNvSpPr>
            <a:spLocks noGrp="1"/>
          </p:cNvSpPr>
          <p:nvPr>
            <p:ph idx="1"/>
          </p:nvPr>
        </p:nvSpPr>
        <p:spPr>
          <a:xfrm>
            <a:off x="8045753" y="2438401"/>
            <a:ext cx="3667036" cy="3779520"/>
          </a:xfrm>
        </p:spPr>
        <p:txBody>
          <a:bodyPr>
            <a:normAutofit/>
          </a:bodyPr>
          <a:lstStyle/>
          <a:p>
            <a:r>
              <a:rPr lang="en-US" sz="1800" dirty="0"/>
              <a:t>Class 4: Jail/Substance Use with some domestic violence</a:t>
            </a:r>
          </a:p>
          <a:p>
            <a:r>
              <a:rPr lang="en-US" sz="1800" dirty="0">
                <a:solidFill>
                  <a:srgbClr val="FF0000"/>
                </a:solidFill>
              </a:rPr>
              <a:t>Class 5: Low Aces</a:t>
            </a:r>
          </a:p>
          <a:p>
            <a:r>
              <a:rPr lang="en-US" sz="1800" dirty="0">
                <a:solidFill>
                  <a:srgbClr val="FF0000"/>
                </a:solidFill>
              </a:rPr>
              <a:t>Class 1: No Aces</a:t>
            </a:r>
          </a:p>
          <a:p>
            <a:r>
              <a:rPr lang="en-US" sz="1800" dirty="0"/>
              <a:t>Class 2: Mental Health/Substance Use</a:t>
            </a:r>
          </a:p>
          <a:p>
            <a:r>
              <a:rPr lang="en-US" sz="1800" dirty="0"/>
              <a:t>Class 3: High ACEs</a:t>
            </a:r>
          </a:p>
        </p:txBody>
      </p:sp>
      <p:sp>
        <p:nvSpPr>
          <p:cNvPr id="2" name="Right Brace 1">
            <a:extLst>
              <a:ext uri="{FF2B5EF4-FFF2-40B4-BE49-F238E27FC236}">
                <a16:creationId xmlns:a16="http://schemas.microsoft.com/office/drawing/2014/main" id="{8616E63D-E9BC-43F5-8B9C-6F7183B4B0D5}"/>
              </a:ext>
            </a:extLst>
          </p:cNvPr>
          <p:cNvSpPr/>
          <p:nvPr/>
        </p:nvSpPr>
        <p:spPr>
          <a:xfrm>
            <a:off x="10044752" y="3084394"/>
            <a:ext cx="191069" cy="7779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9A395399-B49C-41DE-9C83-5D4088B5C267}"/>
              </a:ext>
            </a:extLst>
          </p:cNvPr>
          <p:cNvSpPr txBox="1"/>
          <p:nvPr/>
        </p:nvSpPr>
        <p:spPr>
          <a:xfrm>
            <a:off x="10235821" y="3105834"/>
            <a:ext cx="1637731" cy="646331"/>
          </a:xfrm>
          <a:prstGeom prst="rect">
            <a:avLst/>
          </a:prstGeom>
          <a:noFill/>
        </p:spPr>
        <p:txBody>
          <a:bodyPr wrap="square" rtlCol="0">
            <a:spAutoFit/>
          </a:bodyPr>
          <a:lstStyle/>
          <a:p>
            <a:r>
              <a:rPr lang="en-US" b="1" dirty="0"/>
              <a:t>Classes are not well separated</a:t>
            </a:r>
          </a:p>
        </p:txBody>
      </p:sp>
      <p:graphicFrame>
        <p:nvGraphicFramePr>
          <p:cNvPr id="4" name="Table 3">
            <a:extLst>
              <a:ext uri="{FF2B5EF4-FFF2-40B4-BE49-F238E27FC236}">
                <a16:creationId xmlns:a16="http://schemas.microsoft.com/office/drawing/2014/main" id="{18C52404-CB44-AF80-7D9B-F17B8BC31CE0}"/>
              </a:ext>
            </a:extLst>
          </p:cNvPr>
          <p:cNvGraphicFramePr>
            <a:graphicFrameLocks noGrp="1"/>
          </p:cNvGraphicFramePr>
          <p:nvPr>
            <p:extLst>
              <p:ext uri="{D42A27DB-BD31-4B8C-83A1-F6EECF244321}">
                <p14:modId xmlns:p14="http://schemas.microsoft.com/office/powerpoint/2010/main" val="1878213824"/>
              </p:ext>
            </p:extLst>
          </p:nvPr>
        </p:nvGraphicFramePr>
        <p:xfrm>
          <a:off x="636104" y="803082"/>
          <a:ext cx="6082754" cy="4762193"/>
        </p:xfrm>
        <a:graphic>
          <a:graphicData uri="http://schemas.openxmlformats.org/drawingml/2006/table">
            <a:tbl>
              <a:tblPr>
                <a:tableStyleId>{616DA210-FB5B-4158-B5E0-FEB733F419BA}</a:tableStyleId>
              </a:tblPr>
              <a:tblGrid>
                <a:gridCol w="1431235">
                  <a:extLst>
                    <a:ext uri="{9D8B030D-6E8A-4147-A177-3AD203B41FA5}">
                      <a16:colId xmlns:a16="http://schemas.microsoft.com/office/drawing/2014/main" val="3042450666"/>
                    </a:ext>
                  </a:extLst>
                </a:gridCol>
                <a:gridCol w="413468">
                  <a:extLst>
                    <a:ext uri="{9D8B030D-6E8A-4147-A177-3AD203B41FA5}">
                      <a16:colId xmlns:a16="http://schemas.microsoft.com/office/drawing/2014/main" val="475305662"/>
                    </a:ext>
                  </a:extLst>
                </a:gridCol>
                <a:gridCol w="762191">
                  <a:extLst>
                    <a:ext uri="{9D8B030D-6E8A-4147-A177-3AD203B41FA5}">
                      <a16:colId xmlns:a16="http://schemas.microsoft.com/office/drawing/2014/main" val="1058178434"/>
                    </a:ext>
                  </a:extLst>
                </a:gridCol>
                <a:gridCol w="868965">
                  <a:extLst>
                    <a:ext uri="{9D8B030D-6E8A-4147-A177-3AD203B41FA5}">
                      <a16:colId xmlns:a16="http://schemas.microsoft.com/office/drawing/2014/main" val="2173567949"/>
                    </a:ext>
                  </a:extLst>
                </a:gridCol>
                <a:gridCol w="868965">
                  <a:extLst>
                    <a:ext uri="{9D8B030D-6E8A-4147-A177-3AD203B41FA5}">
                      <a16:colId xmlns:a16="http://schemas.microsoft.com/office/drawing/2014/main" val="3907402987"/>
                    </a:ext>
                  </a:extLst>
                </a:gridCol>
                <a:gridCol w="868965">
                  <a:extLst>
                    <a:ext uri="{9D8B030D-6E8A-4147-A177-3AD203B41FA5}">
                      <a16:colId xmlns:a16="http://schemas.microsoft.com/office/drawing/2014/main" val="1253378739"/>
                    </a:ext>
                  </a:extLst>
                </a:gridCol>
                <a:gridCol w="868965">
                  <a:extLst>
                    <a:ext uri="{9D8B030D-6E8A-4147-A177-3AD203B41FA5}">
                      <a16:colId xmlns:a16="http://schemas.microsoft.com/office/drawing/2014/main" val="1836999899"/>
                    </a:ext>
                  </a:extLst>
                </a:gridCol>
              </a:tblGrid>
              <a:tr h="367882">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i="0" u="none" strike="noStrike" dirty="0">
                          <a:solidFill>
                            <a:srgbClr val="000000"/>
                          </a:solidFill>
                          <a:effectLst/>
                          <a:latin typeface="Aptos Narrow" panose="020B0004020202020204" pitchFamily="34" charset="0"/>
                        </a:rPr>
                        <a:t>Class 1</a:t>
                      </a:r>
                    </a:p>
                  </a:txBody>
                  <a:tcPr marL="7620" marR="7620" marT="7620" marB="0" anchor="ctr"/>
                </a:tc>
                <a:tc>
                  <a:txBody>
                    <a:bodyPr/>
                    <a:lstStyle/>
                    <a:p>
                      <a:pPr algn="ctr" fontAlgn="b"/>
                      <a:r>
                        <a:rPr lang="en-US" sz="1800" b="0" i="0" u="none" strike="noStrike" dirty="0">
                          <a:solidFill>
                            <a:srgbClr val="000000"/>
                          </a:solidFill>
                          <a:effectLst/>
                          <a:latin typeface="Aptos Narrow" panose="020B0004020202020204" pitchFamily="34" charset="0"/>
                        </a:rPr>
                        <a:t>Class 2</a:t>
                      </a:r>
                    </a:p>
                  </a:txBody>
                  <a:tcPr marL="7620" marR="7620" marT="7620" marB="0" anchor="ctr"/>
                </a:tc>
                <a:tc>
                  <a:txBody>
                    <a:bodyPr/>
                    <a:lstStyle/>
                    <a:p>
                      <a:pPr algn="ctr" fontAlgn="b"/>
                      <a:r>
                        <a:rPr lang="en-US" sz="1800" b="0" i="0" u="none" strike="noStrike" dirty="0">
                          <a:solidFill>
                            <a:srgbClr val="000000"/>
                          </a:solidFill>
                          <a:effectLst/>
                          <a:latin typeface="Aptos Narrow" panose="020B0004020202020204" pitchFamily="34" charset="0"/>
                        </a:rPr>
                        <a:t>Class 3</a:t>
                      </a:r>
                    </a:p>
                  </a:txBody>
                  <a:tcPr marL="7620" marR="7620" marT="7620" marB="0" anchor="ctr"/>
                </a:tc>
                <a:tc>
                  <a:txBody>
                    <a:bodyPr/>
                    <a:lstStyle/>
                    <a:p>
                      <a:pPr algn="ctr" fontAlgn="b"/>
                      <a:r>
                        <a:rPr lang="en-US" sz="1800" b="0" i="0" u="none" strike="noStrike" dirty="0">
                          <a:solidFill>
                            <a:srgbClr val="000000"/>
                          </a:solidFill>
                          <a:effectLst/>
                          <a:latin typeface="Aptos Narrow" panose="020B0004020202020204" pitchFamily="34" charset="0"/>
                        </a:rPr>
                        <a:t>Class 4</a:t>
                      </a:r>
                    </a:p>
                  </a:txBody>
                  <a:tcPr marL="7620" marR="7620" marT="7620" marB="0" anchor="ctr"/>
                </a:tc>
                <a:tc>
                  <a:txBody>
                    <a:bodyPr/>
                    <a:lstStyle/>
                    <a:p>
                      <a:pPr algn="ctr" fontAlgn="b"/>
                      <a:r>
                        <a:rPr lang="en-US" sz="1800" b="0" i="0" u="none" strike="noStrike" dirty="0">
                          <a:solidFill>
                            <a:srgbClr val="000000"/>
                          </a:solidFill>
                          <a:effectLst/>
                          <a:latin typeface="Aptos Narrow" panose="020B0004020202020204" pitchFamily="34" charset="0"/>
                        </a:rPr>
                        <a:t>Class 5</a:t>
                      </a:r>
                    </a:p>
                  </a:txBody>
                  <a:tcPr marL="7620" marR="7620" marT="7620" marB="0" anchor="ctr"/>
                </a:tc>
                <a:extLst>
                  <a:ext uri="{0D108BD9-81ED-4DB2-BD59-A6C34878D82A}">
                    <a16:rowId xmlns:a16="http://schemas.microsoft.com/office/drawing/2014/main" val="1689279866"/>
                  </a:ext>
                </a:extLst>
              </a:tr>
              <a:tr h="367882">
                <a:tc rowSpan="2">
                  <a:txBody>
                    <a:bodyPr/>
                    <a:lstStyle/>
                    <a:p>
                      <a:pPr algn="l" fontAlgn="b"/>
                      <a:r>
                        <a:rPr lang="en-US" sz="1800" b="0" u="none" strike="noStrike" dirty="0">
                          <a:solidFill>
                            <a:srgbClr val="000000"/>
                          </a:solidFill>
                          <a:effectLst/>
                        </a:rPr>
                        <a:t>Death of Parent</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0.017</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0.115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0.147</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0.115</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0.086</a:t>
                      </a:r>
                    </a:p>
                  </a:txBody>
                  <a:tcPr marL="7620" marR="7620" marT="7620" marB="0" anchor="b"/>
                </a:tc>
                <a:extLst>
                  <a:ext uri="{0D108BD9-81ED-4DB2-BD59-A6C34878D82A}">
                    <a16:rowId xmlns:a16="http://schemas.microsoft.com/office/drawing/2014/main" val="1813817079"/>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0.983</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0.885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0.853</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0.885</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0.914</a:t>
                      </a:r>
                    </a:p>
                  </a:txBody>
                  <a:tcPr marL="7620" marR="7620" marT="7620" marB="0" anchor="b"/>
                </a:tc>
                <a:extLst>
                  <a:ext uri="{0D108BD9-81ED-4DB2-BD59-A6C34878D82A}">
                    <a16:rowId xmlns:a16="http://schemas.microsoft.com/office/drawing/2014/main" val="2941377835"/>
                  </a:ext>
                </a:extLst>
              </a:tr>
              <a:tr h="343241">
                <a:tc rowSpan="2">
                  <a:txBody>
                    <a:bodyPr/>
                    <a:lstStyle/>
                    <a:p>
                      <a:pPr algn="l" fontAlgn="b"/>
                      <a:r>
                        <a:rPr lang="en-US" sz="1800" b="0" u="none" strike="noStrike" dirty="0">
                          <a:solidFill>
                            <a:srgbClr val="000000"/>
                          </a:solidFill>
                          <a:effectLst/>
                        </a:rPr>
                        <a:t>Jail</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0.012</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0.239</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0.783</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1" i="0" u="none" strike="noStrike" dirty="0">
                          <a:solidFill>
                            <a:srgbClr val="000000"/>
                          </a:solidFill>
                          <a:effectLst/>
                          <a:latin typeface="Aptos Narrow" panose="020B0004020202020204" pitchFamily="34" charset="0"/>
                        </a:rPr>
                        <a:t>0.597</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0.14</a:t>
                      </a:r>
                    </a:p>
                  </a:txBody>
                  <a:tcPr marL="7620" marR="7620" marT="7620" marB="0" anchor="b"/>
                </a:tc>
                <a:extLst>
                  <a:ext uri="{0D108BD9-81ED-4DB2-BD59-A6C34878D82A}">
                    <a16:rowId xmlns:a16="http://schemas.microsoft.com/office/drawing/2014/main" val="1932801732"/>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0.988</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0.761</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0.217</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0.403</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0.86</a:t>
                      </a:r>
                    </a:p>
                  </a:txBody>
                  <a:tcPr marL="7620" marR="7620" marT="7620" marB="0" anchor="b"/>
                </a:tc>
                <a:extLst>
                  <a:ext uri="{0D108BD9-81ED-4DB2-BD59-A6C34878D82A}">
                    <a16:rowId xmlns:a16="http://schemas.microsoft.com/office/drawing/2014/main" val="4072743890"/>
                  </a:ext>
                </a:extLst>
              </a:tr>
              <a:tr h="0">
                <a:tc rowSpan="2">
                  <a:txBody>
                    <a:bodyPr/>
                    <a:lstStyle/>
                    <a:p>
                      <a:pPr algn="l" fontAlgn="b"/>
                      <a:r>
                        <a:rPr lang="en-US" sz="1800" b="0" u="none" strike="noStrike" dirty="0">
                          <a:solidFill>
                            <a:srgbClr val="000000"/>
                          </a:solidFill>
                          <a:effectLst/>
                        </a:rPr>
                        <a:t>Domestic Violence</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0.004</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0.105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0.891</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dirty="0">
                          <a:solidFill>
                            <a:schemeClr val="accent1"/>
                          </a:solidFill>
                          <a:effectLst/>
                          <a:latin typeface="Aptos Narrow" panose="020B0004020202020204" pitchFamily="34" charset="0"/>
                        </a:rPr>
                        <a:t>0.244</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0.242</a:t>
                      </a:r>
                    </a:p>
                  </a:txBody>
                  <a:tcPr marL="7620" marR="7620" marT="7620" marB="0" anchor="b"/>
                </a:tc>
                <a:extLst>
                  <a:ext uri="{0D108BD9-81ED-4DB2-BD59-A6C34878D82A}">
                    <a16:rowId xmlns:a16="http://schemas.microsoft.com/office/drawing/2014/main" val="780076317"/>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0.996</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0.895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0.109</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0.756</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0.758</a:t>
                      </a:r>
                    </a:p>
                  </a:txBody>
                  <a:tcPr marL="7620" marR="7620" marT="7620" marB="0" anchor="b"/>
                </a:tc>
                <a:extLst>
                  <a:ext uri="{0D108BD9-81ED-4DB2-BD59-A6C34878D82A}">
                    <a16:rowId xmlns:a16="http://schemas.microsoft.com/office/drawing/2014/main" val="2648492866"/>
                  </a:ext>
                </a:extLst>
              </a:tr>
              <a:tr h="0">
                <a:tc rowSpan="2">
                  <a:txBody>
                    <a:bodyPr/>
                    <a:lstStyle/>
                    <a:p>
                      <a:pPr algn="l" fontAlgn="b"/>
                      <a:r>
                        <a:rPr lang="en-US" sz="1800" b="0" u="none" strike="noStrike" dirty="0">
                          <a:solidFill>
                            <a:srgbClr val="000000"/>
                          </a:solidFill>
                          <a:effectLst/>
                        </a:rPr>
                        <a:t>Neighborhood Violence</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0.005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0.062</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0.632</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0.056</a:t>
                      </a:r>
                    </a:p>
                  </a:txBody>
                  <a:tcPr marL="7620" marR="7620" marT="7620" marB="0" anchor="b"/>
                </a:tc>
                <a:tc>
                  <a:txBody>
                    <a:bodyPr/>
                    <a:lstStyle/>
                    <a:p>
                      <a:pPr algn="ctr" fontAlgn="b"/>
                      <a:r>
                        <a:rPr lang="en-US" sz="2000" b="0" i="0" u="none" strike="noStrike">
                          <a:solidFill>
                            <a:srgbClr val="000000"/>
                          </a:solidFill>
                          <a:effectLst/>
                          <a:latin typeface="Aptos Narrow" panose="020B0004020202020204" pitchFamily="34" charset="0"/>
                        </a:rPr>
                        <a:t>0.236</a:t>
                      </a:r>
                    </a:p>
                  </a:txBody>
                  <a:tcPr marL="7620" marR="7620" marT="7620" marB="0" anchor="b"/>
                </a:tc>
                <a:extLst>
                  <a:ext uri="{0D108BD9-81ED-4DB2-BD59-A6C34878D82A}">
                    <a16:rowId xmlns:a16="http://schemas.microsoft.com/office/drawing/2014/main" val="50793852"/>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0.995</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0.938</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0.368</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0.944</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0.764</a:t>
                      </a:r>
                    </a:p>
                  </a:txBody>
                  <a:tcPr marL="7620" marR="7620" marT="7620" marB="0" anchor="b"/>
                </a:tc>
                <a:extLst>
                  <a:ext uri="{0D108BD9-81ED-4DB2-BD59-A6C34878D82A}">
                    <a16:rowId xmlns:a16="http://schemas.microsoft.com/office/drawing/2014/main" val="3953146786"/>
                  </a:ext>
                </a:extLst>
              </a:tr>
              <a:tr h="0">
                <a:tc rowSpan="2">
                  <a:txBody>
                    <a:bodyPr/>
                    <a:lstStyle/>
                    <a:p>
                      <a:pPr algn="l" fontAlgn="b"/>
                      <a:r>
                        <a:rPr lang="en-US" sz="1800" b="0" u="none" strike="noStrike" dirty="0">
                          <a:solidFill>
                            <a:srgbClr val="000000"/>
                          </a:solidFill>
                          <a:effectLst/>
                        </a:rPr>
                        <a:t>Mental Health</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0.035</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0.838</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0.717</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0</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0.313</a:t>
                      </a:r>
                    </a:p>
                  </a:txBody>
                  <a:tcPr marL="7620" marR="7620" marT="7620" marB="0" anchor="b"/>
                </a:tc>
                <a:extLst>
                  <a:ext uri="{0D108BD9-81ED-4DB2-BD59-A6C34878D82A}">
                    <a16:rowId xmlns:a16="http://schemas.microsoft.com/office/drawing/2014/main" val="1791740533"/>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0.965</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0.162</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0.283</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1</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0.687</a:t>
                      </a:r>
                    </a:p>
                  </a:txBody>
                  <a:tcPr marL="7620" marR="7620" marT="7620" marB="0" anchor="b"/>
                </a:tc>
                <a:extLst>
                  <a:ext uri="{0D108BD9-81ED-4DB2-BD59-A6C34878D82A}">
                    <a16:rowId xmlns:a16="http://schemas.microsoft.com/office/drawing/2014/main" val="2453676319"/>
                  </a:ext>
                </a:extLst>
              </a:tr>
              <a:tr h="343241">
                <a:tc rowSpan="2">
                  <a:txBody>
                    <a:bodyPr/>
                    <a:lstStyle/>
                    <a:p>
                      <a:pPr algn="l" fontAlgn="b"/>
                      <a:r>
                        <a:rPr lang="en-US" sz="1800" b="0" u="none" strike="noStrike" dirty="0">
                          <a:solidFill>
                            <a:srgbClr val="000000"/>
                          </a:solidFill>
                          <a:effectLst/>
                        </a:rPr>
                        <a:t>Drug Use</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Yes</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0.02</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0.924</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1" u="none" strike="noStrike" dirty="0">
                          <a:solidFill>
                            <a:srgbClr val="000000"/>
                          </a:solidFill>
                          <a:effectLst/>
                        </a:rPr>
                        <a:t>0.914</a:t>
                      </a:r>
                      <a:endParaRPr lang="en-US" sz="18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1" i="0" u="none" strike="noStrike" dirty="0">
                          <a:solidFill>
                            <a:srgbClr val="000000"/>
                          </a:solidFill>
                          <a:effectLst/>
                          <a:latin typeface="Aptos Narrow" panose="020B0004020202020204" pitchFamily="34" charset="0"/>
                        </a:rPr>
                        <a:t>0.569</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0.211</a:t>
                      </a:r>
                    </a:p>
                  </a:txBody>
                  <a:tcPr marL="7620" marR="7620" marT="7620" marB="0" anchor="b"/>
                </a:tc>
                <a:extLst>
                  <a:ext uri="{0D108BD9-81ED-4DB2-BD59-A6C34878D82A}">
                    <a16:rowId xmlns:a16="http://schemas.microsoft.com/office/drawing/2014/main" val="281130181"/>
                  </a:ext>
                </a:extLst>
              </a:tr>
              <a:tr h="343241">
                <a:tc v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ctr" fontAlgn="b"/>
                      <a:r>
                        <a:rPr lang="en-US" sz="1800" b="0" u="none" strike="noStrike" dirty="0">
                          <a:solidFill>
                            <a:srgbClr val="000000"/>
                          </a:solidFill>
                          <a:effectLst/>
                        </a:rPr>
                        <a:t>No</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a:solidFill>
                            <a:srgbClr val="000000"/>
                          </a:solidFill>
                          <a:effectLst/>
                        </a:rPr>
                        <a:t>0.98</a:t>
                      </a:r>
                      <a:endParaRPr lang="en-US" sz="1800" b="0" i="0" u="none" strike="noStrike">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0.076</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1800" b="0" u="none" strike="noStrike" dirty="0">
                          <a:solidFill>
                            <a:srgbClr val="000000"/>
                          </a:solidFill>
                          <a:effectLst/>
                        </a:rPr>
                        <a:t>0.086</a:t>
                      </a:r>
                      <a:endParaRPr lang="en-US" sz="18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0.431</a:t>
                      </a:r>
                    </a:p>
                  </a:txBody>
                  <a:tcPr marL="7620" marR="7620" marT="7620" marB="0" anchor="b"/>
                </a:tc>
                <a:tc>
                  <a:txBody>
                    <a:bodyPr/>
                    <a:lstStyle/>
                    <a:p>
                      <a:pPr algn="ctr" fontAlgn="b"/>
                      <a:r>
                        <a:rPr lang="en-US" sz="2000" b="0" i="0" u="none" strike="noStrike" dirty="0">
                          <a:solidFill>
                            <a:srgbClr val="000000"/>
                          </a:solidFill>
                          <a:effectLst/>
                          <a:latin typeface="Aptos Narrow" panose="020B0004020202020204" pitchFamily="34" charset="0"/>
                        </a:rPr>
                        <a:t>0.789</a:t>
                      </a:r>
                    </a:p>
                  </a:txBody>
                  <a:tcPr marL="7620" marR="7620" marT="7620" marB="0" anchor="b"/>
                </a:tc>
                <a:extLst>
                  <a:ext uri="{0D108BD9-81ED-4DB2-BD59-A6C34878D82A}">
                    <a16:rowId xmlns:a16="http://schemas.microsoft.com/office/drawing/2014/main" val="1986315512"/>
                  </a:ext>
                </a:extLst>
              </a:tr>
              <a:tr h="343241">
                <a:tc>
                  <a:txBody>
                    <a:bodyPr/>
                    <a:lstStyle/>
                    <a:p>
                      <a:pPr algn="l" fontAlgn="b"/>
                      <a:r>
                        <a:rPr lang="en-US" sz="1800" b="0" i="0" u="none" strike="noStrike" dirty="0">
                          <a:solidFill>
                            <a:srgbClr val="000000"/>
                          </a:solidFill>
                          <a:effectLst/>
                          <a:highlight>
                            <a:srgbClr val="FFFF00"/>
                          </a:highlight>
                          <a:latin typeface="Aptos Narrow" panose="020B0004020202020204" pitchFamily="34" charset="0"/>
                        </a:rPr>
                        <a:t>Class %</a:t>
                      </a:r>
                    </a:p>
                  </a:txBody>
                  <a:tcPr marL="7620" marR="7620" marT="7620" marB="0" anchor="ctr"/>
                </a:tc>
                <a:tc>
                  <a:txBody>
                    <a:bodyPr/>
                    <a:lstStyle/>
                    <a:p>
                      <a:pPr algn="ctr" fontAlgn="b"/>
                      <a:endParaRPr lang="en-US" sz="1800" b="0" i="0" u="none" strike="noStrike" dirty="0">
                        <a:solidFill>
                          <a:srgbClr val="000000"/>
                        </a:solidFill>
                        <a:effectLst/>
                        <a:highlight>
                          <a:srgbClr val="FFFF00"/>
                        </a:highlight>
                        <a:latin typeface="Aptos Narrow" panose="020B0004020202020204" pitchFamily="34" charset="0"/>
                      </a:endParaRPr>
                    </a:p>
                  </a:txBody>
                  <a:tcPr marL="7620" marR="7620" marT="7620" marB="0" anchor="ctr"/>
                </a:tc>
                <a:tc>
                  <a:txBody>
                    <a:bodyPr/>
                    <a:lstStyle/>
                    <a:p>
                      <a:pPr algn="ctr" fontAlgn="b"/>
                      <a:r>
                        <a:rPr lang="en-US" sz="1800" b="0" i="0" u="none" strike="noStrike" dirty="0">
                          <a:solidFill>
                            <a:srgbClr val="000000"/>
                          </a:solidFill>
                          <a:effectLst/>
                          <a:highlight>
                            <a:srgbClr val="FFFF00"/>
                          </a:highlight>
                          <a:latin typeface="Aptos Narrow" panose="020B0004020202020204" pitchFamily="34" charset="0"/>
                        </a:rPr>
                        <a:t>85.5</a:t>
                      </a:r>
                    </a:p>
                  </a:txBody>
                  <a:tcPr marL="7620" marR="7620" marT="7620" marB="0" anchor="ctr"/>
                </a:tc>
                <a:tc>
                  <a:txBody>
                    <a:bodyPr/>
                    <a:lstStyle/>
                    <a:p>
                      <a:pPr algn="ctr" fontAlgn="b"/>
                      <a:r>
                        <a:rPr lang="en-US" sz="1800" b="0" i="0" u="none" strike="noStrike" dirty="0">
                          <a:solidFill>
                            <a:srgbClr val="000000"/>
                          </a:solidFill>
                          <a:effectLst/>
                          <a:highlight>
                            <a:srgbClr val="FFFF00"/>
                          </a:highlight>
                          <a:latin typeface="Aptos Narrow" panose="020B0004020202020204" pitchFamily="34" charset="0"/>
                        </a:rPr>
                        <a:t>2.3</a:t>
                      </a:r>
                    </a:p>
                  </a:txBody>
                  <a:tcPr marL="7620" marR="7620" marT="7620" marB="0" anchor="ctr"/>
                </a:tc>
                <a:tc>
                  <a:txBody>
                    <a:bodyPr/>
                    <a:lstStyle/>
                    <a:p>
                      <a:pPr algn="ctr" fontAlgn="b"/>
                      <a:r>
                        <a:rPr lang="en-US" sz="1800" b="0" i="0" u="none" strike="noStrike" dirty="0">
                          <a:solidFill>
                            <a:srgbClr val="000000"/>
                          </a:solidFill>
                          <a:effectLst/>
                          <a:highlight>
                            <a:srgbClr val="FFFF00"/>
                          </a:highlight>
                          <a:latin typeface="Aptos Narrow" panose="020B0004020202020204" pitchFamily="34" charset="0"/>
                        </a:rPr>
                        <a:t>2.2</a:t>
                      </a:r>
                    </a:p>
                  </a:txBody>
                  <a:tcPr marL="7620" marR="7620" marT="7620" marB="0" anchor="ctr"/>
                </a:tc>
                <a:tc>
                  <a:txBody>
                    <a:bodyPr/>
                    <a:lstStyle/>
                    <a:p>
                      <a:pPr algn="ctr" fontAlgn="b"/>
                      <a:r>
                        <a:rPr lang="en-US" sz="2000" b="0" i="0" u="none" strike="noStrike" dirty="0">
                          <a:solidFill>
                            <a:srgbClr val="000000"/>
                          </a:solidFill>
                          <a:effectLst/>
                          <a:highlight>
                            <a:srgbClr val="FFFF00"/>
                          </a:highlight>
                          <a:latin typeface="Aptos Narrow" panose="020B0004020202020204" pitchFamily="34" charset="0"/>
                        </a:rPr>
                        <a:t>3.6</a:t>
                      </a:r>
                    </a:p>
                  </a:txBody>
                  <a:tcPr marL="7620" marR="7620" marT="7620" marB="0" anchor="b"/>
                </a:tc>
                <a:tc>
                  <a:txBody>
                    <a:bodyPr/>
                    <a:lstStyle/>
                    <a:p>
                      <a:pPr algn="ctr" fontAlgn="b"/>
                      <a:r>
                        <a:rPr lang="en-US" sz="2000" b="0" i="0" u="none" strike="noStrike" dirty="0">
                          <a:solidFill>
                            <a:srgbClr val="000000"/>
                          </a:solidFill>
                          <a:effectLst/>
                          <a:highlight>
                            <a:srgbClr val="FFFF00"/>
                          </a:highlight>
                          <a:latin typeface="Aptos Narrow" panose="020B0004020202020204" pitchFamily="34" charset="0"/>
                        </a:rPr>
                        <a:t>6.3</a:t>
                      </a:r>
                    </a:p>
                  </a:txBody>
                  <a:tcPr marL="7620" marR="7620" marT="7620" marB="0" anchor="b"/>
                </a:tc>
                <a:extLst>
                  <a:ext uri="{0D108BD9-81ED-4DB2-BD59-A6C34878D82A}">
                    <a16:rowId xmlns:a16="http://schemas.microsoft.com/office/drawing/2014/main" val="2077699648"/>
                  </a:ext>
                </a:extLst>
              </a:tr>
            </a:tbl>
          </a:graphicData>
        </a:graphic>
      </p:graphicFrame>
    </p:spTree>
    <p:extLst>
      <p:ext uri="{BB962C8B-B14F-4D97-AF65-F5344CB8AC3E}">
        <p14:creationId xmlns:p14="http://schemas.microsoft.com/office/powerpoint/2010/main" val="134652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AD2945-EB0F-40C2-BE84-246A4106D05D}"/>
              </a:ext>
            </a:extLst>
          </p:cNvPr>
          <p:cNvGraphicFramePr>
            <a:graphicFrameLocks noGrp="1"/>
          </p:cNvGraphicFramePr>
          <p:nvPr>
            <p:extLst>
              <p:ext uri="{D42A27DB-BD31-4B8C-83A1-F6EECF244321}">
                <p14:modId xmlns:p14="http://schemas.microsoft.com/office/powerpoint/2010/main" val="2078013237"/>
              </p:ext>
            </p:extLst>
          </p:nvPr>
        </p:nvGraphicFramePr>
        <p:xfrm>
          <a:off x="416119" y="4791282"/>
          <a:ext cx="6726804" cy="1760220"/>
        </p:xfrm>
        <a:graphic>
          <a:graphicData uri="http://schemas.openxmlformats.org/drawingml/2006/table">
            <a:tbl>
              <a:tblPr>
                <a:tableStyleId>{5C22544A-7EE6-4342-B048-85BDC9FD1C3A}</a:tableStyleId>
              </a:tblPr>
              <a:tblGrid>
                <a:gridCol w="2115047">
                  <a:extLst>
                    <a:ext uri="{9D8B030D-6E8A-4147-A177-3AD203B41FA5}">
                      <a16:colId xmlns:a16="http://schemas.microsoft.com/office/drawing/2014/main" val="3025263009"/>
                    </a:ext>
                  </a:extLst>
                </a:gridCol>
                <a:gridCol w="723569">
                  <a:extLst>
                    <a:ext uri="{9D8B030D-6E8A-4147-A177-3AD203B41FA5}">
                      <a16:colId xmlns:a16="http://schemas.microsoft.com/office/drawing/2014/main" val="3161809286"/>
                    </a:ext>
                  </a:extLst>
                </a:gridCol>
                <a:gridCol w="667909">
                  <a:extLst>
                    <a:ext uri="{9D8B030D-6E8A-4147-A177-3AD203B41FA5}">
                      <a16:colId xmlns:a16="http://schemas.microsoft.com/office/drawing/2014/main" val="1205051982"/>
                    </a:ext>
                  </a:extLst>
                </a:gridCol>
                <a:gridCol w="659959">
                  <a:extLst>
                    <a:ext uri="{9D8B030D-6E8A-4147-A177-3AD203B41FA5}">
                      <a16:colId xmlns:a16="http://schemas.microsoft.com/office/drawing/2014/main" val="2327204145"/>
                    </a:ext>
                  </a:extLst>
                </a:gridCol>
                <a:gridCol w="691763">
                  <a:extLst>
                    <a:ext uri="{9D8B030D-6E8A-4147-A177-3AD203B41FA5}">
                      <a16:colId xmlns:a16="http://schemas.microsoft.com/office/drawing/2014/main" val="2887525108"/>
                    </a:ext>
                  </a:extLst>
                </a:gridCol>
                <a:gridCol w="755374">
                  <a:extLst>
                    <a:ext uri="{9D8B030D-6E8A-4147-A177-3AD203B41FA5}">
                      <a16:colId xmlns:a16="http://schemas.microsoft.com/office/drawing/2014/main" val="2755827253"/>
                    </a:ext>
                  </a:extLst>
                </a:gridCol>
                <a:gridCol w="628153">
                  <a:extLst>
                    <a:ext uri="{9D8B030D-6E8A-4147-A177-3AD203B41FA5}">
                      <a16:colId xmlns:a16="http://schemas.microsoft.com/office/drawing/2014/main" val="3924286847"/>
                    </a:ext>
                  </a:extLst>
                </a:gridCol>
                <a:gridCol w="485030">
                  <a:extLst>
                    <a:ext uri="{9D8B030D-6E8A-4147-A177-3AD203B41FA5}">
                      <a16:colId xmlns:a16="http://schemas.microsoft.com/office/drawing/2014/main" val="287940456"/>
                    </a:ext>
                  </a:extLst>
                </a:gridCol>
              </a:tblGrid>
              <a:tr h="182880">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Class 1</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Class 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Class 3</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Class 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Class 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High</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Low</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38543906"/>
                  </a:ext>
                </a:extLst>
              </a:tr>
              <a:tr h="182880">
                <a:tc>
                  <a:txBody>
                    <a:bodyPr/>
                    <a:lstStyle/>
                    <a:p>
                      <a:pPr algn="l" fontAlgn="b"/>
                      <a:r>
                        <a:rPr lang="en-US" sz="1600" u="none" strike="noStrike" dirty="0">
                          <a:effectLst/>
                        </a:rPr>
                        <a:t>Death of Parent</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0.017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0.115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0.147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0.115</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0.086</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03386715"/>
                  </a:ext>
                </a:extLst>
              </a:tr>
              <a:tr h="182880">
                <a:tc>
                  <a:txBody>
                    <a:bodyPr/>
                    <a:lstStyle/>
                    <a:p>
                      <a:pPr algn="l" fontAlgn="b"/>
                      <a:r>
                        <a:rPr lang="en-US" sz="1600" u="none" strike="noStrike" dirty="0">
                          <a:effectLst/>
                        </a:rPr>
                        <a:t>Jail or Incarceration</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0.012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0.239</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0.783</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0.597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0.140</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0.2</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21831057"/>
                  </a:ext>
                </a:extLst>
              </a:tr>
              <a:tr h="182880">
                <a:tc>
                  <a:txBody>
                    <a:bodyPr/>
                    <a:lstStyle/>
                    <a:p>
                      <a:pPr algn="l" fontAlgn="b"/>
                      <a:r>
                        <a:rPr lang="en-US" sz="1600" u="none" strike="noStrike">
                          <a:effectLst/>
                        </a:rPr>
                        <a:t>Domestic Violence</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0.004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0.105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0.891</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0.244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0.242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138853569"/>
                  </a:ext>
                </a:extLst>
              </a:tr>
              <a:tr h="182880">
                <a:tc>
                  <a:txBody>
                    <a:bodyPr/>
                    <a:lstStyle/>
                    <a:p>
                      <a:pPr algn="l" fontAlgn="b"/>
                      <a:r>
                        <a:rPr lang="en-US" sz="1600" u="none" strike="noStrike">
                          <a:effectLst/>
                        </a:rPr>
                        <a:t>Neighborhood Violence</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0.005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0.062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0.632</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0.056</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0.236</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97268264"/>
                  </a:ext>
                </a:extLst>
              </a:tr>
              <a:tr h="182880">
                <a:tc>
                  <a:txBody>
                    <a:bodyPr/>
                    <a:lstStyle/>
                    <a:p>
                      <a:pPr algn="l" fontAlgn="b"/>
                      <a:r>
                        <a:rPr lang="en-US" sz="1600" u="none" strike="noStrike" dirty="0">
                          <a:effectLst/>
                        </a:rPr>
                        <a:t>Mental Health</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0.035</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0.838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0.717</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0.000</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0.313</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a:t>
                      </a:r>
                      <a:endParaRPr lang="en-US" sz="16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98089170"/>
                  </a:ext>
                </a:extLst>
              </a:tr>
              <a:tr h="182880">
                <a:tc>
                  <a:txBody>
                    <a:bodyPr/>
                    <a:lstStyle/>
                    <a:p>
                      <a:pPr algn="l" fontAlgn="b"/>
                      <a:r>
                        <a:rPr lang="en-US" sz="1600" u="none" strike="noStrike">
                          <a:effectLst/>
                        </a:rPr>
                        <a:t>Drug Use</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0.020</a:t>
                      </a:r>
                      <a:endParaRPr lang="en-US"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0.924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0.914</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0.569</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0.211</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a:effectLst/>
                        </a:rPr>
                        <a:t>0.8</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1600" u="none" strike="noStrike" dirty="0">
                          <a:effectLst/>
                        </a:rPr>
                        <a:t>0.2</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18791886"/>
                  </a:ext>
                </a:extLst>
              </a:tr>
            </a:tbl>
          </a:graphicData>
        </a:graphic>
      </p:graphicFrame>
      <p:graphicFrame>
        <p:nvGraphicFramePr>
          <p:cNvPr id="6" name="Chart 5">
            <a:extLst>
              <a:ext uri="{FF2B5EF4-FFF2-40B4-BE49-F238E27FC236}">
                <a16:creationId xmlns:a16="http://schemas.microsoft.com/office/drawing/2014/main" id="{7ACF53A5-BFBA-E973-FDB8-13ABF61DF1FE}"/>
              </a:ext>
            </a:extLst>
          </p:cNvPr>
          <p:cNvGraphicFramePr>
            <a:graphicFrameLocks/>
          </p:cNvGraphicFramePr>
          <p:nvPr>
            <p:extLst>
              <p:ext uri="{D42A27DB-BD31-4B8C-83A1-F6EECF244321}">
                <p14:modId xmlns:p14="http://schemas.microsoft.com/office/powerpoint/2010/main" val="1955513633"/>
              </p:ext>
            </p:extLst>
          </p:nvPr>
        </p:nvGraphicFramePr>
        <p:xfrm>
          <a:off x="265042" y="92765"/>
          <a:ext cx="11628783" cy="45918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2DBFD83-BEB9-B1F3-1ECD-2FA06D28E63A}"/>
              </a:ext>
            </a:extLst>
          </p:cNvPr>
          <p:cNvSpPr txBox="1"/>
          <p:nvPr/>
        </p:nvSpPr>
        <p:spPr>
          <a:xfrm>
            <a:off x="7224424" y="4791282"/>
            <a:ext cx="4729038" cy="1754326"/>
          </a:xfrm>
          <a:prstGeom prst="rect">
            <a:avLst/>
          </a:prstGeom>
          <a:noFill/>
        </p:spPr>
        <p:txBody>
          <a:bodyPr wrap="square">
            <a:spAutoFit/>
          </a:bodyPr>
          <a:lstStyle/>
          <a:p>
            <a:r>
              <a:rPr lang="en-US" sz="1800" dirty="0">
                <a:solidFill>
                  <a:srgbClr val="00B0F0"/>
                </a:solidFill>
              </a:rPr>
              <a:t>Class 1: No Aces</a:t>
            </a:r>
          </a:p>
          <a:p>
            <a:r>
              <a:rPr lang="en-US" sz="1800" dirty="0">
                <a:solidFill>
                  <a:srgbClr val="7030A0"/>
                </a:solidFill>
              </a:rPr>
              <a:t>Class 2</a:t>
            </a:r>
            <a:r>
              <a:rPr lang="en-US" sz="1800" dirty="0"/>
              <a:t>: Mental Health/Substance Use</a:t>
            </a:r>
          </a:p>
          <a:p>
            <a:r>
              <a:rPr lang="en-US" sz="1800" dirty="0">
                <a:solidFill>
                  <a:srgbClr val="FF0000"/>
                </a:solidFill>
              </a:rPr>
              <a:t>Class 3</a:t>
            </a:r>
            <a:r>
              <a:rPr lang="en-US" sz="1800" dirty="0"/>
              <a:t>: High ACEs</a:t>
            </a:r>
          </a:p>
          <a:p>
            <a:r>
              <a:rPr lang="en-US" sz="1800" dirty="0">
                <a:solidFill>
                  <a:srgbClr val="00B050"/>
                </a:solidFill>
              </a:rPr>
              <a:t>Class 4: </a:t>
            </a:r>
            <a:r>
              <a:rPr lang="en-US" sz="1800" dirty="0"/>
              <a:t>Jail/Substance Use with some domestic violence</a:t>
            </a:r>
          </a:p>
          <a:p>
            <a:r>
              <a:rPr lang="en-US" sz="1800" dirty="0">
                <a:solidFill>
                  <a:schemeClr val="bg2">
                    <a:lumMod val="90000"/>
                  </a:schemeClr>
                </a:solidFill>
              </a:rPr>
              <a:t>Class 5: Low Aces</a:t>
            </a:r>
          </a:p>
        </p:txBody>
      </p:sp>
    </p:spTree>
    <p:extLst>
      <p:ext uri="{BB962C8B-B14F-4D97-AF65-F5344CB8AC3E}">
        <p14:creationId xmlns:p14="http://schemas.microsoft.com/office/powerpoint/2010/main" val="2619891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7076C8-EF6B-40F0-99BB-3E90A9C38830}"/>
              </a:ext>
            </a:extLst>
          </p:cNvPr>
          <p:cNvPicPr>
            <a:picLocks noChangeAspect="1"/>
          </p:cNvPicPr>
          <p:nvPr/>
        </p:nvPicPr>
        <p:blipFill>
          <a:blip r:embed="rId2"/>
          <a:stretch>
            <a:fillRect/>
          </a:stretch>
        </p:blipFill>
        <p:spPr>
          <a:xfrm>
            <a:off x="244297" y="127642"/>
            <a:ext cx="3067050" cy="5981700"/>
          </a:xfrm>
          <a:prstGeom prst="rect">
            <a:avLst/>
          </a:prstGeom>
        </p:spPr>
      </p:pic>
      <p:pic>
        <p:nvPicPr>
          <p:cNvPr id="7" name="Picture 6">
            <a:extLst>
              <a:ext uri="{FF2B5EF4-FFF2-40B4-BE49-F238E27FC236}">
                <a16:creationId xmlns:a16="http://schemas.microsoft.com/office/drawing/2014/main" id="{BDAE5023-5935-45CA-A7D8-228AE71A3A29}"/>
              </a:ext>
            </a:extLst>
          </p:cNvPr>
          <p:cNvPicPr>
            <a:picLocks noChangeAspect="1"/>
          </p:cNvPicPr>
          <p:nvPr/>
        </p:nvPicPr>
        <p:blipFill>
          <a:blip r:embed="rId3"/>
          <a:stretch>
            <a:fillRect/>
          </a:stretch>
        </p:blipFill>
        <p:spPr>
          <a:xfrm>
            <a:off x="3408003" y="200156"/>
            <a:ext cx="1304925" cy="1590675"/>
          </a:xfrm>
          <a:prstGeom prst="rect">
            <a:avLst/>
          </a:prstGeom>
        </p:spPr>
      </p:pic>
    </p:spTree>
    <p:extLst>
      <p:ext uri="{BB962C8B-B14F-4D97-AF65-F5344CB8AC3E}">
        <p14:creationId xmlns:p14="http://schemas.microsoft.com/office/powerpoint/2010/main" val="2272257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897C-473C-8CB6-53E4-B794D7935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2F698-927E-BE41-6D07-17E5877EBCEB}"/>
              </a:ext>
            </a:extLst>
          </p:cNvPr>
          <p:cNvSpPr>
            <a:spLocks noGrp="1"/>
          </p:cNvSpPr>
          <p:nvPr>
            <p:ph type="title"/>
          </p:nvPr>
        </p:nvSpPr>
        <p:spPr>
          <a:xfrm>
            <a:off x="4654296" y="329184"/>
            <a:ext cx="6894576" cy="1783080"/>
          </a:xfrm>
        </p:spPr>
        <p:txBody>
          <a:bodyPr anchor="b">
            <a:normAutofit/>
          </a:bodyPr>
          <a:lstStyle/>
          <a:p>
            <a:r>
              <a:rPr lang="en-US" sz="5400"/>
              <a:t>Prediction</a:t>
            </a:r>
          </a:p>
        </p:txBody>
      </p:sp>
      <p:pic>
        <p:nvPicPr>
          <p:cNvPr id="15" name="Picture 4" descr="Magnifying glass on clear background">
            <a:extLst>
              <a:ext uri="{FF2B5EF4-FFF2-40B4-BE49-F238E27FC236}">
                <a16:creationId xmlns:a16="http://schemas.microsoft.com/office/drawing/2014/main" id="{0E6DADA8-CA2C-D6C3-75C6-EF822A5BC011}"/>
              </a:ext>
            </a:extLst>
          </p:cNvPr>
          <p:cNvPicPr>
            <a:picLocks noChangeAspect="1"/>
          </p:cNvPicPr>
          <p:nvPr/>
        </p:nvPicPr>
        <p:blipFill rotWithShape="1">
          <a:blip r:embed="rId2"/>
          <a:srcRect l="43418" r="1713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a16="http://schemas.microsoft.com/office/drawing/2014/main" id="{F5213D4B-08D1-B213-DC3D-554977FC56A5}"/>
              </a:ext>
            </a:extLst>
          </p:cNvPr>
          <p:cNvSpPr>
            <a:spLocks noGrp="1"/>
          </p:cNvSpPr>
          <p:nvPr>
            <p:ph idx="1"/>
          </p:nvPr>
        </p:nvSpPr>
        <p:spPr>
          <a:xfrm>
            <a:off x="4654296" y="2706624"/>
            <a:ext cx="6894576" cy="3483864"/>
          </a:xfrm>
        </p:spPr>
        <p:txBody>
          <a:bodyPr>
            <a:normAutofit/>
          </a:bodyPr>
          <a:lstStyle/>
          <a:p>
            <a:r>
              <a:rPr lang="en-US" sz="2200" dirty="0"/>
              <a:t>We are interested in how the covariate predicts membership in a latent class</a:t>
            </a:r>
          </a:p>
        </p:txBody>
      </p:sp>
    </p:spTree>
    <p:extLst>
      <p:ext uri="{BB962C8B-B14F-4D97-AF65-F5344CB8AC3E}">
        <p14:creationId xmlns:p14="http://schemas.microsoft.com/office/powerpoint/2010/main" val="1733146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EF1F3-F7E8-7548-34BC-7D9008231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C677B-9542-0C2D-C992-BE9FE1496774}"/>
              </a:ext>
            </a:extLst>
          </p:cNvPr>
          <p:cNvSpPr>
            <a:spLocks noGrp="1"/>
          </p:cNvSpPr>
          <p:nvPr>
            <p:ph type="title" idx="4294967295"/>
          </p:nvPr>
        </p:nvSpPr>
        <p:spPr>
          <a:xfrm>
            <a:off x="108019" y="204581"/>
            <a:ext cx="6423025" cy="663437"/>
          </a:xfrm>
        </p:spPr>
        <p:txBody>
          <a:bodyPr>
            <a:normAutofit fontScale="90000"/>
          </a:bodyPr>
          <a:lstStyle/>
          <a:p>
            <a:r>
              <a:rPr lang="en-US" dirty="0"/>
              <a:t>Adding covariates</a:t>
            </a:r>
          </a:p>
        </p:txBody>
      </p:sp>
      <p:sp>
        <p:nvSpPr>
          <p:cNvPr id="3" name="Content Placeholder 2">
            <a:extLst>
              <a:ext uri="{FF2B5EF4-FFF2-40B4-BE49-F238E27FC236}">
                <a16:creationId xmlns:a16="http://schemas.microsoft.com/office/drawing/2014/main" id="{926B2C67-6D3C-9465-D202-BE2CA2E5CAD1}"/>
              </a:ext>
            </a:extLst>
          </p:cNvPr>
          <p:cNvSpPr>
            <a:spLocks noGrp="1"/>
          </p:cNvSpPr>
          <p:nvPr>
            <p:ph idx="4294967295"/>
          </p:nvPr>
        </p:nvSpPr>
        <p:spPr>
          <a:xfrm>
            <a:off x="251791" y="868018"/>
            <a:ext cx="11522766" cy="3786188"/>
          </a:xfrm>
        </p:spPr>
        <p:txBody>
          <a:bodyPr>
            <a:normAutofit/>
          </a:bodyPr>
          <a:lstStyle/>
          <a:p>
            <a:r>
              <a:rPr lang="en-US" sz="2000" dirty="0"/>
              <a:t>Now we can include covariates to predict membership in each latent class</a:t>
            </a:r>
          </a:p>
          <a:p>
            <a:r>
              <a:rPr lang="en-US" sz="2000" dirty="0"/>
              <a:t>Note: you must choose the latent classes first, before including covariates!</a:t>
            </a:r>
          </a:p>
          <a:p>
            <a:r>
              <a:rPr lang="en-US" sz="2000" dirty="0"/>
              <a:t>We are predicting membership in a latent class, 1 = in the class, 0 = not in the class </a:t>
            </a:r>
            <a:r>
              <a:rPr lang="en-US" sz="2000" dirty="0">
                <a:sym typeface="Wingdings" panose="05000000000000000000" pitchFamily="2" charset="2"/>
              </a:rPr>
              <a:t> logistic regression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6FDAD75-DDD5-F977-7E67-D4FE6124C401}"/>
                  </a:ext>
                </a:extLst>
              </p14:cNvPr>
              <p14:cNvContentPartPr/>
              <p14:nvPr/>
            </p14:nvContentPartPr>
            <p14:xfrm>
              <a:off x="3319532" y="1216412"/>
              <a:ext cx="2880" cy="7560"/>
            </p14:xfrm>
          </p:contentPart>
        </mc:Choice>
        <mc:Fallback xmlns="">
          <p:pic>
            <p:nvPicPr>
              <p:cNvPr id="4" name="Ink 3">
                <a:extLst>
                  <a:ext uri="{FF2B5EF4-FFF2-40B4-BE49-F238E27FC236}">
                    <a16:creationId xmlns:a16="http://schemas.microsoft.com/office/drawing/2014/main" id="{F4FB048D-7712-4946-89E2-96F26CCC58D0}"/>
                  </a:ext>
                </a:extLst>
              </p:cNvPr>
              <p:cNvPicPr/>
              <p:nvPr/>
            </p:nvPicPr>
            <p:blipFill>
              <a:blip r:embed="rId5"/>
              <a:stretch>
                <a:fillRect/>
              </a:stretch>
            </p:blipFill>
            <p:spPr>
              <a:xfrm>
                <a:off x="3310532" y="1207412"/>
                <a:ext cx="20520" cy="25200"/>
              </a:xfrm>
              <a:prstGeom prst="rect">
                <a:avLst/>
              </a:prstGeom>
            </p:spPr>
          </p:pic>
        </mc:Fallback>
      </mc:AlternateContent>
    </p:spTree>
    <p:extLst>
      <p:ext uri="{BB962C8B-B14F-4D97-AF65-F5344CB8AC3E}">
        <p14:creationId xmlns:p14="http://schemas.microsoft.com/office/powerpoint/2010/main" val="531053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4398FB-FB75-74EC-C03D-F2CEED8DC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FEC0B-9351-378C-AF05-A9856F6AAE82}"/>
              </a:ext>
            </a:extLst>
          </p:cNvPr>
          <p:cNvSpPr>
            <a:spLocks noGrp="1"/>
          </p:cNvSpPr>
          <p:nvPr>
            <p:ph type="title" idx="4294967295"/>
          </p:nvPr>
        </p:nvSpPr>
        <p:spPr>
          <a:xfrm>
            <a:off x="53009" y="197954"/>
            <a:ext cx="11907078" cy="504411"/>
          </a:xfrm>
        </p:spPr>
        <p:txBody>
          <a:bodyPr>
            <a:normAutofit fontScale="90000"/>
          </a:bodyPr>
          <a:lstStyle/>
          <a:p>
            <a:r>
              <a:rPr lang="en-US" dirty="0"/>
              <a:t>Sex as Predictive of Latent Class Membership</a:t>
            </a:r>
          </a:p>
        </p:txBody>
      </p:sp>
      <p:graphicFrame>
        <p:nvGraphicFramePr>
          <p:cNvPr id="5" name="Content Placeholder 2">
            <a:extLst>
              <a:ext uri="{FF2B5EF4-FFF2-40B4-BE49-F238E27FC236}">
                <a16:creationId xmlns:a16="http://schemas.microsoft.com/office/drawing/2014/main" id="{3A1FC01E-51F1-3359-FC95-848BA27FC9E8}"/>
              </a:ext>
            </a:extLst>
          </p:cNvPr>
          <p:cNvGraphicFramePr>
            <a:graphicFrameLocks noGrp="1"/>
          </p:cNvGraphicFramePr>
          <p:nvPr>
            <p:ph idx="4294967295"/>
            <p:extLst>
              <p:ext uri="{D42A27DB-BD31-4B8C-83A1-F6EECF244321}">
                <p14:modId xmlns:p14="http://schemas.microsoft.com/office/powerpoint/2010/main" val="3131477897"/>
              </p:ext>
            </p:extLst>
          </p:nvPr>
        </p:nvGraphicFramePr>
        <p:xfrm>
          <a:off x="231913" y="702365"/>
          <a:ext cx="11323983" cy="378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75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4B4691-6145-888E-80AE-D4C6905AA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75A39-EE16-A65B-4F26-17B9FD1E19B5}"/>
              </a:ext>
            </a:extLst>
          </p:cNvPr>
          <p:cNvSpPr>
            <a:spLocks noGrp="1"/>
          </p:cNvSpPr>
          <p:nvPr>
            <p:ph type="title" idx="4294967295"/>
          </p:nvPr>
        </p:nvSpPr>
        <p:spPr>
          <a:xfrm>
            <a:off x="248410" y="250618"/>
            <a:ext cx="9637712" cy="584269"/>
          </a:xfrm>
        </p:spPr>
        <p:txBody>
          <a:bodyPr>
            <a:normAutofit fontScale="90000"/>
          </a:bodyPr>
          <a:lstStyle/>
          <a:p>
            <a:r>
              <a:rPr lang="en-US" dirty="0"/>
              <a:t>Logistic regression refresher</a:t>
            </a:r>
          </a:p>
        </p:txBody>
      </p:sp>
      <p:sp>
        <p:nvSpPr>
          <p:cNvPr id="3" name="Content Placeholder 2">
            <a:extLst>
              <a:ext uri="{FF2B5EF4-FFF2-40B4-BE49-F238E27FC236}">
                <a16:creationId xmlns:a16="http://schemas.microsoft.com/office/drawing/2014/main" id="{FEC1EF33-8A50-CBAE-D8F5-A78694981E1C}"/>
              </a:ext>
            </a:extLst>
          </p:cNvPr>
          <p:cNvSpPr>
            <a:spLocks noGrp="1"/>
          </p:cNvSpPr>
          <p:nvPr>
            <p:ph idx="4294967295"/>
          </p:nvPr>
        </p:nvSpPr>
        <p:spPr>
          <a:xfrm>
            <a:off x="248410" y="834887"/>
            <a:ext cx="11479764" cy="4002156"/>
          </a:xfrm>
        </p:spPr>
        <p:txBody>
          <a:bodyPr>
            <a:noAutofit/>
          </a:bodyPr>
          <a:lstStyle/>
          <a:p>
            <a:r>
              <a:rPr lang="en-US" sz="2000" dirty="0"/>
              <a:t>Suppose the logistic regression coefficient for being female is –0.3406</a:t>
            </a:r>
          </a:p>
          <a:p>
            <a:r>
              <a:rPr lang="en-US" sz="2000" dirty="0"/>
              <a:t>This means that the log odds of the outcome (i.e., the dependent variable being “1” or “Yes”) are 0.3406 units lower for females compared to males</a:t>
            </a:r>
          </a:p>
          <a:p>
            <a:r>
              <a:rPr lang="en-US" sz="2000" dirty="0"/>
              <a:t>To interpret this in terms of odds, we exponentiate the coefficient: exp(−0.3406)=0.71</a:t>
            </a:r>
          </a:p>
          <a:p>
            <a:r>
              <a:rPr lang="en-US" sz="2000" dirty="0"/>
              <a:t>So, the odds of the outcome are 0.71 times as high for females—or 29% lower—compared to males</a:t>
            </a:r>
          </a:p>
          <a:p>
            <a:r>
              <a:rPr lang="en-US" sz="2000" dirty="0"/>
              <a:t>To express this as a percentage change in odds:</a:t>
            </a:r>
          </a:p>
          <a:p>
            <a:pPr marL="0" indent="0">
              <a:buNone/>
            </a:pPr>
            <a:r>
              <a:rPr lang="en-US" sz="2000" dirty="0"/>
              <a:t>     (exp⁡(−0.3406)−1) × 100= −29% </a:t>
            </a:r>
          </a:p>
          <a:p>
            <a:pPr marL="0" indent="0">
              <a:buNone/>
            </a:pPr>
            <a:r>
              <a:rPr lang="en-US" sz="2000" dirty="0"/>
              <a:t>Being female is associated with a </a:t>
            </a:r>
            <a:r>
              <a:rPr lang="en-US" sz="2000" b="1" dirty="0"/>
              <a:t>29% decrease in the odds</a:t>
            </a:r>
            <a:r>
              <a:rPr lang="en-US" sz="2000" dirty="0"/>
              <a:t> of the outcome (relative to males), holding other variables constant.</a:t>
            </a:r>
          </a:p>
        </p:txBody>
      </p:sp>
    </p:spTree>
    <p:extLst>
      <p:ext uri="{BB962C8B-B14F-4D97-AF65-F5344CB8AC3E}">
        <p14:creationId xmlns:p14="http://schemas.microsoft.com/office/powerpoint/2010/main" val="869346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ECBD3-6DF0-EBBD-C464-BC729B701AF4}"/>
              </a:ext>
            </a:extLst>
          </p:cNvPr>
          <p:cNvPicPr>
            <a:picLocks noChangeAspect="1"/>
          </p:cNvPicPr>
          <p:nvPr/>
        </p:nvPicPr>
        <p:blipFill>
          <a:blip r:embed="rId2"/>
          <a:stretch>
            <a:fillRect/>
          </a:stretch>
        </p:blipFill>
        <p:spPr>
          <a:xfrm>
            <a:off x="37942" y="388158"/>
            <a:ext cx="12116115" cy="552231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02BF836-6142-4FD8-BB8E-F37B87653BC1}"/>
                  </a:ext>
                </a:extLst>
              </p14:cNvPr>
              <p14:cNvContentPartPr/>
              <p14:nvPr/>
            </p14:nvContentPartPr>
            <p14:xfrm>
              <a:off x="5091506" y="2476450"/>
              <a:ext cx="2080440" cy="811080"/>
            </p14:xfrm>
          </p:contentPart>
        </mc:Choice>
        <mc:Fallback>
          <p:pic>
            <p:nvPicPr>
              <p:cNvPr id="6" name="Ink 5">
                <a:extLst>
                  <a:ext uri="{FF2B5EF4-FFF2-40B4-BE49-F238E27FC236}">
                    <a16:creationId xmlns:a16="http://schemas.microsoft.com/office/drawing/2014/main" id="{402BF836-6142-4FD8-BB8E-F37B87653BC1}"/>
                  </a:ext>
                </a:extLst>
              </p:cNvPr>
              <p:cNvPicPr/>
              <p:nvPr/>
            </p:nvPicPr>
            <p:blipFill>
              <a:blip r:embed="rId4"/>
              <a:stretch>
                <a:fillRect/>
              </a:stretch>
            </p:blipFill>
            <p:spPr>
              <a:xfrm>
                <a:off x="5082506" y="2467450"/>
                <a:ext cx="2098080" cy="828720"/>
              </a:xfrm>
              <a:prstGeom prst="rect">
                <a:avLst/>
              </a:prstGeom>
            </p:spPr>
          </p:pic>
        </mc:Fallback>
      </mc:AlternateContent>
    </p:spTree>
    <p:extLst>
      <p:ext uri="{BB962C8B-B14F-4D97-AF65-F5344CB8AC3E}">
        <p14:creationId xmlns:p14="http://schemas.microsoft.com/office/powerpoint/2010/main" val="3721662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DE7DE8-D529-9519-AF3D-20C4E1EFB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979D0-5E4F-CEA5-29A6-8864740BD10D}"/>
              </a:ext>
            </a:extLst>
          </p:cNvPr>
          <p:cNvSpPr>
            <a:spLocks noGrp="1"/>
          </p:cNvSpPr>
          <p:nvPr>
            <p:ph type="title"/>
          </p:nvPr>
        </p:nvSpPr>
        <p:spPr>
          <a:xfrm>
            <a:off x="406613" y="676158"/>
            <a:ext cx="3990127" cy="1622321"/>
          </a:xfrm>
        </p:spPr>
        <p:txBody>
          <a:bodyPr>
            <a:normAutofit fontScale="90000"/>
          </a:bodyPr>
          <a:lstStyle/>
          <a:p>
            <a:r>
              <a:rPr lang="en-US" dirty="0"/>
              <a:t>Logistic (Multinomial) Regression Results</a:t>
            </a:r>
          </a:p>
        </p:txBody>
      </p:sp>
      <p:sp>
        <p:nvSpPr>
          <p:cNvPr id="9" name="Content Placeholder 8">
            <a:extLst>
              <a:ext uri="{FF2B5EF4-FFF2-40B4-BE49-F238E27FC236}">
                <a16:creationId xmlns:a16="http://schemas.microsoft.com/office/drawing/2014/main" id="{318AFF96-7409-6EA4-32A4-D716D8029C26}"/>
              </a:ext>
            </a:extLst>
          </p:cNvPr>
          <p:cNvSpPr>
            <a:spLocks noGrp="1"/>
          </p:cNvSpPr>
          <p:nvPr>
            <p:ph idx="1"/>
          </p:nvPr>
        </p:nvSpPr>
        <p:spPr>
          <a:xfrm>
            <a:off x="648930" y="2511552"/>
            <a:ext cx="3505494" cy="3785419"/>
          </a:xfrm>
        </p:spPr>
        <p:txBody>
          <a:bodyPr>
            <a:normAutofit/>
          </a:bodyPr>
          <a:lstStyle/>
          <a:p>
            <a:r>
              <a:rPr lang="en-US" sz="2000" dirty="0"/>
              <a:t>Female is 0/Male is 1</a:t>
            </a:r>
          </a:p>
          <a:p>
            <a:r>
              <a:rPr lang="en-US" sz="2000" dirty="0"/>
              <a:t>The odds of males being in class 5 versus class 1 are no different</a:t>
            </a:r>
          </a:p>
          <a:p>
            <a:r>
              <a:rPr lang="en-US" sz="2000" dirty="0"/>
              <a:t>Specifically, the odds of being in class 5 compared to class 1 are .951 times lower for males versus females. </a:t>
            </a:r>
          </a:p>
          <a:p>
            <a:r>
              <a:rPr lang="en-US" sz="2000" dirty="0"/>
              <a:t>Males are no more likely to be in the ‘No ACEs’ class compared to females.</a:t>
            </a:r>
          </a:p>
        </p:txBody>
      </p:sp>
      <p:sp>
        <p:nvSpPr>
          <p:cNvPr id="12" name="Rectangle 11">
            <a:extLst>
              <a:ext uri="{FF2B5EF4-FFF2-40B4-BE49-F238E27FC236}">
                <a16:creationId xmlns:a16="http://schemas.microsoft.com/office/drawing/2014/main" id="{43B18353-063B-6824-5C2D-B39EDCEBC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FF90C38E-BC22-C966-6A23-22D6C8659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A1DD8C7-A4CC-15B2-4F36-4E3656883B25}"/>
                  </a:ext>
                </a:extLst>
              </p:cNvPr>
              <p:cNvSpPr txBox="1"/>
              <p:nvPr/>
            </p:nvSpPr>
            <p:spPr>
              <a:xfrm>
                <a:off x="7025975" y="5678551"/>
                <a:ext cx="1599733" cy="2800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exp</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−.050</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=.571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TextBox 7">
                <a:extLst>
                  <a:ext uri="{FF2B5EF4-FFF2-40B4-BE49-F238E27FC236}">
                    <a16:creationId xmlns:a16="http://schemas.microsoft.com/office/drawing/2014/main" id="{2A1DD8C7-A4CC-15B2-4F36-4E3656883B25}"/>
                  </a:ext>
                </a:extLst>
              </p:cNvPr>
              <p:cNvSpPr txBox="1">
                <a:spLocks noRot="1" noChangeAspect="1" noMove="1" noResize="1" noEditPoints="1" noAdjustHandles="1" noChangeArrowheads="1" noChangeShapeType="1" noTextEdit="1"/>
              </p:cNvSpPr>
              <p:nvPr/>
            </p:nvSpPr>
            <p:spPr>
              <a:xfrm>
                <a:off x="7025975" y="5678551"/>
                <a:ext cx="1599733" cy="280077"/>
              </a:xfrm>
              <a:prstGeom prst="rect">
                <a:avLst/>
              </a:prstGeom>
              <a:blipFill>
                <a:blip r:embed="rId2"/>
                <a:stretch>
                  <a:fillRect l="-3435" t="-6667" r="-3435" b="-288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BF99D62-190C-E90E-5F67-62543A369FDC}"/>
              </a:ext>
            </a:extLst>
          </p:cNvPr>
          <p:cNvPicPr>
            <a:picLocks noChangeAspect="1"/>
          </p:cNvPicPr>
          <p:nvPr/>
        </p:nvPicPr>
        <p:blipFill>
          <a:blip r:embed="rId3"/>
          <a:stretch>
            <a:fillRect/>
          </a:stretch>
        </p:blipFill>
        <p:spPr>
          <a:xfrm>
            <a:off x="6096000" y="1097234"/>
            <a:ext cx="4541246" cy="1273124"/>
          </a:xfrm>
          <a:prstGeom prst="rect">
            <a:avLst/>
          </a:prstGeom>
        </p:spPr>
      </p:pic>
      <p:sp>
        <p:nvSpPr>
          <p:cNvPr id="5" name="TextBox 4">
            <a:extLst>
              <a:ext uri="{FF2B5EF4-FFF2-40B4-BE49-F238E27FC236}">
                <a16:creationId xmlns:a16="http://schemas.microsoft.com/office/drawing/2014/main" id="{201D68A2-3D68-8509-7CEC-554E3511021C}"/>
              </a:ext>
            </a:extLst>
          </p:cNvPr>
          <p:cNvSpPr txBox="1"/>
          <p:nvPr/>
        </p:nvSpPr>
        <p:spPr>
          <a:xfrm>
            <a:off x="5387615" y="727902"/>
            <a:ext cx="6055825" cy="369332"/>
          </a:xfrm>
          <a:prstGeom prst="rect">
            <a:avLst/>
          </a:prstGeom>
          <a:noFill/>
        </p:spPr>
        <p:txBody>
          <a:bodyPr wrap="none" rtlCol="0">
            <a:spAutoFit/>
          </a:bodyPr>
          <a:lstStyle/>
          <a:p>
            <a:r>
              <a:rPr lang="en-US" b="1" dirty="0"/>
              <a:t>Example</a:t>
            </a:r>
            <a:r>
              <a:rPr lang="en-US" dirty="0"/>
              <a:t>: Does the distribution of classes differ by sex at birth?</a:t>
            </a:r>
          </a:p>
        </p:txBody>
      </p:sp>
    </p:spTree>
    <p:extLst>
      <p:ext uri="{BB962C8B-B14F-4D97-AF65-F5344CB8AC3E}">
        <p14:creationId xmlns:p14="http://schemas.microsoft.com/office/powerpoint/2010/main" val="278956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A2CF7-A90F-403E-ADA9-AD24F93FBAFE}"/>
              </a:ext>
            </a:extLst>
          </p:cNvPr>
          <p:cNvSpPr>
            <a:spLocks noGrp="1"/>
          </p:cNvSpPr>
          <p:nvPr>
            <p:ph type="title"/>
          </p:nvPr>
        </p:nvSpPr>
        <p:spPr>
          <a:xfrm>
            <a:off x="841247" y="978619"/>
            <a:ext cx="3410712" cy="1106424"/>
          </a:xfrm>
        </p:spPr>
        <p:txBody>
          <a:bodyPr>
            <a:normAutofit fontScale="90000"/>
          </a:bodyPr>
          <a:lstStyle/>
          <a:p>
            <a:r>
              <a:rPr lang="en-US" dirty="0"/>
              <a:t>The Latent Class Model</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664BCE8-3AB4-4CFC-9DD9-066AB276FE79}"/>
              </a:ext>
            </a:extLst>
          </p:cNvPr>
          <p:cNvSpPr>
            <a:spLocks noGrp="1"/>
          </p:cNvSpPr>
          <p:nvPr>
            <p:ph idx="1"/>
          </p:nvPr>
        </p:nvSpPr>
        <p:spPr>
          <a:xfrm>
            <a:off x="841248" y="2252870"/>
            <a:ext cx="3412219" cy="3560251"/>
          </a:xfrm>
        </p:spPr>
        <p:txBody>
          <a:bodyPr>
            <a:normAutofit/>
          </a:bodyPr>
          <a:lstStyle/>
          <a:p>
            <a:r>
              <a:rPr lang="en-US" dirty="0"/>
              <a:t>Observed Categorical Items (</a:t>
            </a:r>
            <a:r>
              <a:rPr lang="en-US" i="1" dirty="0"/>
              <a:t>Y</a:t>
            </a:r>
            <a:r>
              <a:rPr lang="en-US" dirty="0"/>
              <a:t>’s)</a:t>
            </a:r>
          </a:p>
          <a:p>
            <a:r>
              <a:rPr lang="en-US" dirty="0"/>
              <a:t>Categorical Latent Class Variable (</a:t>
            </a:r>
            <a:r>
              <a:rPr lang="en-US" i="1" dirty="0"/>
              <a:t>C</a:t>
            </a:r>
            <a:r>
              <a:rPr lang="en-US" dirty="0"/>
              <a:t>) </a:t>
            </a:r>
          </a:p>
          <a:p>
            <a:r>
              <a:rPr lang="en-US" dirty="0"/>
              <a:t>Continuous or Categorical Covariates (</a:t>
            </a:r>
            <a:r>
              <a:rPr lang="en-US" i="1" dirty="0"/>
              <a:t>Z</a:t>
            </a:r>
            <a:r>
              <a:rPr lang="en-US" dirty="0"/>
              <a:t>) </a:t>
            </a:r>
            <a:endParaRPr lang="en-US" sz="3600" dirty="0"/>
          </a:p>
        </p:txBody>
      </p:sp>
      <p:pic>
        <p:nvPicPr>
          <p:cNvPr id="5" name="Picture 4" descr="Diagram&#10;&#10;Description automatically generated">
            <a:extLst>
              <a:ext uri="{FF2B5EF4-FFF2-40B4-BE49-F238E27FC236}">
                <a16:creationId xmlns:a16="http://schemas.microsoft.com/office/drawing/2014/main" id="{2E7EF9FB-E7D8-4B11-8A3A-3B18802F9C65}"/>
              </a:ext>
            </a:extLst>
          </p:cNvPr>
          <p:cNvPicPr>
            <a:picLocks noChangeAspect="1"/>
          </p:cNvPicPr>
          <p:nvPr/>
        </p:nvPicPr>
        <p:blipFill>
          <a:blip r:embed="rId3"/>
          <a:stretch>
            <a:fillRect/>
          </a:stretch>
        </p:blipFill>
        <p:spPr>
          <a:xfrm>
            <a:off x="5120640" y="1191017"/>
            <a:ext cx="6656832" cy="4375382"/>
          </a:xfrm>
          <a:prstGeom prst="rect">
            <a:avLst/>
          </a:prstGeom>
        </p:spPr>
      </p:pic>
      <p:sp>
        <p:nvSpPr>
          <p:cNvPr id="6" name="Rectangle 5">
            <a:extLst>
              <a:ext uri="{FF2B5EF4-FFF2-40B4-BE49-F238E27FC236}">
                <a16:creationId xmlns:a16="http://schemas.microsoft.com/office/drawing/2014/main" id="{43E50B85-2986-C237-9177-9A3FCD79DAB0}"/>
              </a:ext>
            </a:extLst>
          </p:cNvPr>
          <p:cNvSpPr/>
          <p:nvPr/>
        </p:nvSpPr>
        <p:spPr>
          <a:xfrm>
            <a:off x="5640516" y="3971920"/>
            <a:ext cx="2852928" cy="76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278C88-7BC3-4A70-BE54-690A2FDB5BB2}"/>
              </a:ext>
            </a:extLst>
          </p:cNvPr>
          <p:cNvSpPr txBox="1"/>
          <p:nvPr/>
        </p:nvSpPr>
        <p:spPr>
          <a:xfrm>
            <a:off x="8709285" y="3972393"/>
            <a:ext cx="779489" cy="523220"/>
          </a:xfrm>
          <a:prstGeom prst="rect">
            <a:avLst/>
          </a:prstGeom>
          <a:solidFill>
            <a:schemeClr val="tx2"/>
          </a:solidFill>
        </p:spPr>
        <p:txBody>
          <a:bodyPr wrap="square" rtlCol="0">
            <a:spAutoFit/>
          </a:bodyPr>
          <a:lstStyle/>
          <a:p>
            <a:pPr algn="ctr"/>
            <a:r>
              <a:rPr lang="en-US" sz="2800" dirty="0">
                <a:solidFill>
                  <a:schemeClr val="bg2">
                    <a:lumMod val="90000"/>
                  </a:schemeClr>
                </a:solidFill>
              </a:rPr>
              <a:t>C</a:t>
            </a:r>
          </a:p>
        </p:txBody>
      </p:sp>
    </p:spTree>
    <p:extLst>
      <p:ext uri="{BB962C8B-B14F-4D97-AF65-F5344CB8AC3E}">
        <p14:creationId xmlns:p14="http://schemas.microsoft.com/office/powerpoint/2010/main" val="37164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CC43-F193-4D86-B684-1E5C11F50590}"/>
              </a:ext>
            </a:extLst>
          </p:cNvPr>
          <p:cNvSpPr>
            <a:spLocks noGrp="1"/>
          </p:cNvSpPr>
          <p:nvPr>
            <p:ph type="title" idx="4294967295"/>
          </p:nvPr>
        </p:nvSpPr>
        <p:spPr>
          <a:xfrm>
            <a:off x="136070" y="59433"/>
            <a:ext cx="11919858" cy="584624"/>
          </a:xfrm>
        </p:spPr>
        <p:txBody>
          <a:bodyPr>
            <a:normAutofit fontScale="90000"/>
          </a:bodyPr>
          <a:lstStyle/>
          <a:p>
            <a:r>
              <a:rPr lang="en-US" sz="4000" dirty="0"/>
              <a:t>Advanced Cluster Models</a:t>
            </a:r>
          </a:p>
        </p:txBody>
      </p:sp>
      <p:sp>
        <p:nvSpPr>
          <p:cNvPr id="17" name="Content Placeholder 2">
            <a:extLst>
              <a:ext uri="{FF2B5EF4-FFF2-40B4-BE49-F238E27FC236}">
                <a16:creationId xmlns:a16="http://schemas.microsoft.com/office/drawing/2014/main" id="{EB4626C7-6AE4-49E1-920C-CC8895A2D16F}"/>
              </a:ext>
            </a:extLst>
          </p:cNvPr>
          <p:cNvSpPr>
            <a:spLocks noGrp="1"/>
          </p:cNvSpPr>
          <p:nvPr>
            <p:ph idx="4294967295"/>
          </p:nvPr>
        </p:nvSpPr>
        <p:spPr>
          <a:xfrm>
            <a:off x="272143" y="644057"/>
            <a:ext cx="11919857" cy="2935593"/>
          </a:xfrm>
        </p:spPr>
        <p:txBody>
          <a:bodyPr anchor="ctr">
            <a:normAutofit lnSpcReduction="10000"/>
          </a:bodyPr>
          <a:lstStyle/>
          <a:p>
            <a:r>
              <a:rPr lang="en-US" sz="2400" dirty="0"/>
              <a:t>Creating typologies based on item responses***</a:t>
            </a:r>
          </a:p>
          <a:p>
            <a:r>
              <a:rPr lang="en-US" sz="2400" dirty="0"/>
              <a:t>Multilevel latent class models</a:t>
            </a:r>
          </a:p>
          <a:p>
            <a:r>
              <a:rPr lang="en-US" sz="2400" dirty="0"/>
              <a:t>Longitudinal latent class models </a:t>
            </a:r>
          </a:p>
          <a:p>
            <a:pPr lvl="1"/>
            <a:r>
              <a:rPr lang="en-US" dirty="0"/>
              <a:t>Growth mixture models </a:t>
            </a:r>
          </a:p>
          <a:p>
            <a:pPr lvl="1"/>
            <a:r>
              <a:rPr lang="en-US" dirty="0"/>
              <a:t>Latent transition (“Hidden Markov”) models </a:t>
            </a:r>
          </a:p>
          <a:p>
            <a:r>
              <a:rPr lang="en-US" sz="2400" dirty="0"/>
              <a:t>Combinations of the above</a:t>
            </a:r>
          </a:p>
          <a:p>
            <a:pPr lvl="1"/>
            <a:r>
              <a:rPr lang="en-US" dirty="0"/>
              <a:t>E.g., Multilevel latent transition model</a:t>
            </a:r>
          </a:p>
        </p:txBody>
      </p:sp>
    </p:spTree>
    <p:extLst>
      <p:ext uri="{BB962C8B-B14F-4D97-AF65-F5344CB8AC3E}">
        <p14:creationId xmlns:p14="http://schemas.microsoft.com/office/powerpoint/2010/main" val="379681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2D694-F36D-4A13-9FA6-0DC6CA237FF2}"/>
              </a:ext>
            </a:extLst>
          </p:cNvPr>
          <p:cNvSpPr>
            <a:spLocks noGrp="1"/>
          </p:cNvSpPr>
          <p:nvPr>
            <p:ph type="title"/>
          </p:nvPr>
        </p:nvSpPr>
        <p:spPr>
          <a:xfrm>
            <a:off x="411480" y="698835"/>
            <a:ext cx="5003358" cy="1380427"/>
          </a:xfrm>
        </p:spPr>
        <p:txBody>
          <a:bodyPr anchor="b">
            <a:normAutofit/>
          </a:bodyPr>
          <a:lstStyle/>
          <a:p>
            <a:r>
              <a:rPr lang="en-US" sz="3600" dirty="0"/>
              <a:t>Person-centered v. Variable-centered analysis</a:t>
            </a:r>
          </a:p>
        </p:txBody>
      </p:sp>
      <p:sp>
        <p:nvSpPr>
          <p:cNvPr id="23" name="Rectangle 1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2C8411E-82DC-47D9-A9B2-6C8C6797E704}"/>
              </a:ext>
            </a:extLst>
          </p:cNvPr>
          <p:cNvSpPr>
            <a:spLocks noGrp="1"/>
          </p:cNvSpPr>
          <p:nvPr>
            <p:ph idx="1"/>
          </p:nvPr>
        </p:nvSpPr>
        <p:spPr>
          <a:xfrm>
            <a:off x="411479" y="2684095"/>
            <a:ext cx="5530773" cy="3492868"/>
          </a:xfrm>
        </p:spPr>
        <p:txBody>
          <a:bodyPr>
            <a:normAutofit fontScale="92500"/>
          </a:bodyPr>
          <a:lstStyle/>
          <a:p>
            <a:r>
              <a:rPr lang="en-US" sz="2400" dirty="0"/>
              <a:t>Variable-centered </a:t>
            </a:r>
            <a:r>
              <a:rPr lang="en-US" sz="2400" dirty="0" err="1"/>
              <a:t>approache</a:t>
            </a:r>
            <a:endParaRPr lang="en-US" sz="2400" dirty="0"/>
          </a:p>
          <a:p>
            <a:pPr lvl="1"/>
            <a:r>
              <a:rPr lang="en-US" dirty="0"/>
              <a:t>Correlations/covariances are of interest</a:t>
            </a:r>
          </a:p>
          <a:p>
            <a:pPr lvl="1"/>
            <a:r>
              <a:rPr lang="en-US" dirty="0"/>
              <a:t>Structure among columns (e.g., factor)</a:t>
            </a:r>
          </a:p>
          <a:p>
            <a:r>
              <a:rPr lang="en-US" sz="2400" dirty="0"/>
              <a:t> Person-centered</a:t>
            </a:r>
          </a:p>
          <a:p>
            <a:pPr lvl="1"/>
            <a:r>
              <a:rPr lang="en-US" dirty="0"/>
              <a:t>Structure among rows is of interest</a:t>
            </a:r>
          </a:p>
          <a:p>
            <a:pPr lvl="1"/>
            <a:r>
              <a:rPr lang="en-US" dirty="0"/>
              <a:t>Seeks to group individuals based on shared characteristics</a:t>
            </a:r>
          </a:p>
          <a:p>
            <a:pPr lvl="1"/>
            <a:r>
              <a:rPr lang="en-US" dirty="0"/>
              <a:t>Goal: identify qualitatively distinct groups</a:t>
            </a:r>
          </a:p>
        </p:txBody>
      </p:sp>
      <p:pic>
        <p:nvPicPr>
          <p:cNvPr id="5" name="Picture 4">
            <a:extLst>
              <a:ext uri="{FF2B5EF4-FFF2-40B4-BE49-F238E27FC236}">
                <a16:creationId xmlns:a16="http://schemas.microsoft.com/office/drawing/2014/main" id="{84D002D4-AA0A-4C73-B36A-0CCB4EAFEFCF}"/>
              </a:ext>
            </a:extLst>
          </p:cNvPr>
          <p:cNvPicPr>
            <a:picLocks noChangeAspect="1"/>
          </p:cNvPicPr>
          <p:nvPr/>
        </p:nvPicPr>
        <p:blipFill>
          <a:blip r:embed="rId3"/>
          <a:stretch>
            <a:fillRect/>
          </a:stretch>
        </p:blipFill>
        <p:spPr>
          <a:xfrm>
            <a:off x="5942253" y="625683"/>
            <a:ext cx="5327550" cy="5551280"/>
          </a:xfrm>
          <a:prstGeom prst="rect">
            <a:avLst/>
          </a:prstGeom>
        </p:spPr>
      </p:pic>
    </p:spTree>
    <p:extLst>
      <p:ext uri="{BB962C8B-B14F-4D97-AF65-F5344CB8AC3E}">
        <p14:creationId xmlns:p14="http://schemas.microsoft.com/office/powerpoint/2010/main" val="34000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57A8-5C9D-4D1F-BAF8-AD229ACD7130}"/>
              </a:ext>
            </a:extLst>
          </p:cNvPr>
          <p:cNvSpPr>
            <a:spLocks noGrp="1"/>
          </p:cNvSpPr>
          <p:nvPr>
            <p:ph type="title" idx="4294967295"/>
          </p:nvPr>
        </p:nvSpPr>
        <p:spPr>
          <a:xfrm>
            <a:off x="163286" y="217033"/>
            <a:ext cx="6423025" cy="547007"/>
          </a:xfrm>
        </p:spPr>
        <p:txBody>
          <a:bodyPr>
            <a:normAutofit fontScale="90000"/>
          </a:bodyPr>
          <a:lstStyle/>
          <a:p>
            <a:r>
              <a:rPr lang="en-US" dirty="0"/>
              <a:t>Mixture Models</a:t>
            </a:r>
          </a:p>
        </p:txBody>
      </p:sp>
      <p:sp>
        <p:nvSpPr>
          <p:cNvPr id="3" name="Content Placeholder 2">
            <a:extLst>
              <a:ext uri="{FF2B5EF4-FFF2-40B4-BE49-F238E27FC236}">
                <a16:creationId xmlns:a16="http://schemas.microsoft.com/office/drawing/2014/main" id="{00DDADA3-905D-42C5-8A35-2B1737391694}"/>
              </a:ext>
            </a:extLst>
          </p:cNvPr>
          <p:cNvSpPr>
            <a:spLocks noGrp="1"/>
          </p:cNvSpPr>
          <p:nvPr>
            <p:ph idx="4294967295"/>
          </p:nvPr>
        </p:nvSpPr>
        <p:spPr>
          <a:xfrm>
            <a:off x="277587" y="764040"/>
            <a:ext cx="11914414" cy="5460548"/>
          </a:xfrm>
        </p:spPr>
        <p:txBody>
          <a:bodyPr>
            <a:normAutofit/>
          </a:bodyPr>
          <a:lstStyle/>
          <a:p>
            <a:r>
              <a:rPr lang="en-US" sz="2000" dirty="0"/>
              <a:t>Latent Class Analysis (LCA) and Latent Profile Analysis (LPA) are special cases of </a:t>
            </a:r>
            <a:r>
              <a:rPr lang="en-US" sz="2000" b="1" dirty="0"/>
              <a:t>mixture</a:t>
            </a:r>
            <a:r>
              <a:rPr lang="en-US" sz="2000" dirty="0"/>
              <a:t> models.</a:t>
            </a:r>
          </a:p>
          <a:p>
            <a:pPr>
              <a:buFont typeface="Arial" panose="020B0604020202020204" pitchFamily="34" charset="0"/>
              <a:buChar char="•"/>
            </a:pPr>
            <a:r>
              <a:rPr lang="en-US" sz="2000" dirty="0"/>
              <a:t>Used to model a </a:t>
            </a:r>
            <a:r>
              <a:rPr lang="en-US" sz="2000" i="1" dirty="0"/>
              <a:t>“mixture”</a:t>
            </a:r>
            <a:r>
              <a:rPr lang="en-US" sz="2000" dirty="0"/>
              <a:t> of unobserved subgroups within a population</a:t>
            </a:r>
          </a:p>
          <a:p>
            <a:pPr>
              <a:buFont typeface="Arial" panose="020B0604020202020204" pitchFamily="34" charset="0"/>
              <a:buChar char="•"/>
            </a:pPr>
            <a:r>
              <a:rPr lang="en-US" sz="2000" dirty="0"/>
              <a:t>Assumes a finite number of latent (hidden) classes that represent qualitatively distinct subgroups</a:t>
            </a:r>
          </a:p>
          <a:p>
            <a:r>
              <a:rPr lang="en-US" sz="2000" dirty="0"/>
              <a:t>Key Assumptions:</a:t>
            </a:r>
          </a:p>
          <a:p>
            <a:pPr lvl="1"/>
            <a:r>
              <a:rPr lang="en-US" sz="1800" dirty="0"/>
              <a:t>The population is composed of heterogeneous individuals grouped into a finite set of homogeneous categories</a:t>
            </a:r>
          </a:p>
          <a:p>
            <a:pPr lvl="1"/>
            <a:r>
              <a:rPr lang="en-US" sz="1800" dirty="0"/>
              <a:t>Individuals within each class respond similarly (i.e., response patterns are consistent within class)</a:t>
            </a:r>
          </a:p>
          <a:p>
            <a:pPr lvl="1"/>
            <a:r>
              <a:rPr lang="en-US" sz="1800" dirty="0"/>
              <a:t>Class membership is not directly observed, but inferred from patterns in the data (i.e., classes are latent)</a:t>
            </a:r>
          </a:p>
          <a:p>
            <a:pPr>
              <a:buFont typeface="Arial" panose="020B0604020202020204" pitchFamily="34" charset="0"/>
              <a:buChar char="•"/>
            </a:pPr>
            <a:r>
              <a:rPr lang="en-US" sz="2000" b="1" dirty="0"/>
              <a:t>Research Question</a:t>
            </a:r>
            <a:r>
              <a:rPr lang="en-US" sz="2000" dirty="0"/>
              <a:t>: Can we identify distinct subgroups of individuals who share similar response patterns or profiles across certain characteristics (e.g., ACEs)?</a:t>
            </a:r>
          </a:p>
        </p:txBody>
      </p:sp>
    </p:spTree>
    <p:extLst>
      <p:ext uri="{BB962C8B-B14F-4D97-AF65-F5344CB8AC3E}">
        <p14:creationId xmlns:p14="http://schemas.microsoft.com/office/powerpoint/2010/main" val="289631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4991-767C-4CAC-843E-E60572242DD1}"/>
              </a:ext>
            </a:extLst>
          </p:cNvPr>
          <p:cNvSpPr>
            <a:spLocks noGrp="1"/>
          </p:cNvSpPr>
          <p:nvPr>
            <p:ph type="title"/>
          </p:nvPr>
        </p:nvSpPr>
        <p:spPr>
          <a:xfrm>
            <a:off x="159026" y="46897"/>
            <a:ext cx="11581769" cy="587284"/>
          </a:xfrm>
        </p:spPr>
        <p:txBody>
          <a:bodyPr>
            <a:normAutofit fontScale="90000"/>
          </a:bodyPr>
          <a:lstStyle/>
          <a:p>
            <a:r>
              <a:rPr lang="en-US"/>
              <a:t>Two key model assumptions</a:t>
            </a:r>
          </a:p>
        </p:txBody>
      </p:sp>
      <p:sp>
        <p:nvSpPr>
          <p:cNvPr id="40" name="Content Placeholder 2">
            <a:extLst>
              <a:ext uri="{FF2B5EF4-FFF2-40B4-BE49-F238E27FC236}">
                <a16:creationId xmlns:a16="http://schemas.microsoft.com/office/drawing/2014/main" id="{4BB6F4B4-DF94-432F-B428-783D15CD43F5}"/>
              </a:ext>
            </a:extLst>
          </p:cNvPr>
          <p:cNvSpPr>
            <a:spLocks noGrp="1"/>
          </p:cNvSpPr>
          <p:nvPr>
            <p:ph idx="1"/>
          </p:nvPr>
        </p:nvSpPr>
        <p:spPr>
          <a:xfrm>
            <a:off x="340431" y="634181"/>
            <a:ext cx="8906935" cy="3785419"/>
          </a:xfrm>
        </p:spPr>
        <p:txBody>
          <a:bodyPr>
            <a:normAutofit fontScale="92500"/>
          </a:bodyPr>
          <a:lstStyle/>
          <a:p>
            <a:r>
              <a:rPr lang="en-US" sz="2200" b="1" dirty="0"/>
              <a:t>Mixture Assumption</a:t>
            </a:r>
          </a:p>
          <a:p>
            <a:pPr lvl="1"/>
            <a:r>
              <a:rPr lang="en-US" sz="1900" dirty="0"/>
              <a:t>There exists a latent categorical variable (</a:t>
            </a:r>
            <a:r>
              <a:rPr lang="en-US" sz="1900" b="1" i="1" dirty="0"/>
              <a:t>unobserved</a:t>
            </a:r>
            <a:r>
              <a:rPr lang="en-US" sz="1900" dirty="0"/>
              <a:t>)</a:t>
            </a:r>
          </a:p>
          <a:p>
            <a:pPr lvl="1"/>
            <a:r>
              <a:rPr lang="en-US" sz="1900" dirty="0"/>
              <a:t>This variable defines a finite number of </a:t>
            </a:r>
            <a:r>
              <a:rPr lang="en-US" sz="1900" b="1" i="1" dirty="0"/>
              <a:t>subgroups</a:t>
            </a:r>
            <a:r>
              <a:rPr lang="en-US" sz="1900" dirty="0"/>
              <a:t> or </a:t>
            </a:r>
            <a:r>
              <a:rPr lang="en-US" sz="1900" b="1" i="1" dirty="0"/>
              <a:t>classes</a:t>
            </a:r>
            <a:r>
              <a:rPr lang="en-US" sz="1900" dirty="0"/>
              <a:t> within the population</a:t>
            </a:r>
          </a:p>
          <a:p>
            <a:pPr lvl="1"/>
            <a:r>
              <a:rPr lang="en-US" sz="1900" dirty="0"/>
              <a:t>Each individual belongs to one and only one class (think of bifactor models)</a:t>
            </a:r>
          </a:p>
          <a:p>
            <a:pPr lvl="1"/>
            <a:r>
              <a:rPr lang="en-US" sz="1900" dirty="0"/>
              <a:t>Classes are qualitatively distinct types, </a:t>
            </a:r>
            <a:r>
              <a:rPr lang="en-US" sz="1900" b="1" u="sng" dirty="0"/>
              <a:t>not just points along a continuum</a:t>
            </a:r>
          </a:p>
          <a:p>
            <a:r>
              <a:rPr lang="en-US" sz="2200" b="1" dirty="0"/>
              <a:t>Local Independence Assumption</a:t>
            </a:r>
          </a:p>
          <a:p>
            <a:pPr lvl="1"/>
            <a:r>
              <a:rPr lang="en-US" sz="2100" dirty="0"/>
              <a:t>Within each class, the observed variables (e.g., survey items) are statistically independent</a:t>
            </a:r>
          </a:p>
          <a:p>
            <a:pPr lvl="1"/>
            <a:r>
              <a:rPr lang="en-US" sz="2100" dirty="0"/>
              <a:t>That is, once class membership is accounted for, item responses are uncorrelated</a:t>
            </a:r>
          </a:p>
          <a:p>
            <a:pPr lvl="1"/>
            <a:r>
              <a:rPr lang="en-US" sz="2100" dirty="0"/>
              <a:t>Implies that all associations among observed variables are </a:t>
            </a:r>
            <a:r>
              <a:rPr lang="en-US" sz="2100" b="1" i="1" dirty="0"/>
              <a:t>explained by the latent class structure</a:t>
            </a:r>
          </a:p>
          <a:p>
            <a:pPr lvl="1"/>
            <a:endParaRPr lang="en-US" dirty="0"/>
          </a:p>
        </p:txBody>
      </p:sp>
    </p:spTree>
    <p:extLst>
      <p:ext uri="{BB962C8B-B14F-4D97-AF65-F5344CB8AC3E}">
        <p14:creationId xmlns:p14="http://schemas.microsoft.com/office/powerpoint/2010/main" val="2450120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DarkSeedLeftStep">
      <a:dk1>
        <a:srgbClr val="000000"/>
      </a:dk1>
      <a:lt1>
        <a:srgbClr val="FFFFFF"/>
      </a:lt1>
      <a:dk2>
        <a:srgbClr val="223C2A"/>
      </a:dk2>
      <a:lt2>
        <a:srgbClr val="E8E3E2"/>
      </a:lt2>
      <a:accent1>
        <a:srgbClr val="46ADC0"/>
      </a:accent1>
      <a:accent2>
        <a:srgbClr val="37B594"/>
      </a:accent2>
      <a:accent3>
        <a:srgbClr val="43B768"/>
      </a:accent3>
      <a:accent4>
        <a:srgbClr val="43B537"/>
      </a:accent4>
      <a:accent5>
        <a:srgbClr val="7BB141"/>
      </a:accent5>
      <a:accent6>
        <a:srgbClr val="9FA833"/>
      </a:accent6>
      <a:hlink>
        <a:srgbClr val="519130"/>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4159</Words>
  <Application>Microsoft Office PowerPoint</Application>
  <PresentationFormat>Widescreen</PresentationFormat>
  <Paragraphs>784</Paragraphs>
  <Slides>49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Aptos Narrow</vt:lpstr>
      <vt:lpstr>Arial</vt:lpstr>
      <vt:lpstr>Calibri</vt:lpstr>
      <vt:lpstr>Calibri Light</vt:lpstr>
      <vt:lpstr>Cambria Math</vt:lpstr>
      <vt:lpstr>Century Gothic</vt:lpstr>
      <vt:lpstr>Neue Haas Grotesk Text Pro</vt:lpstr>
      <vt:lpstr>Wingdings</vt:lpstr>
      <vt:lpstr>Office Theme</vt:lpstr>
      <vt:lpstr>AccentBoxVTI</vt:lpstr>
      <vt:lpstr>Latent Class Analysis</vt:lpstr>
      <vt:lpstr>Install LCA for SPSS</vt:lpstr>
      <vt:lpstr>Categories of statistical models</vt:lpstr>
      <vt:lpstr>What We Will Cover</vt:lpstr>
      <vt:lpstr>The Latent Class Model</vt:lpstr>
      <vt:lpstr>Advanced Cluster Models</vt:lpstr>
      <vt:lpstr>Person-centered v. Variable-centered analysis</vt:lpstr>
      <vt:lpstr>Mixture Models</vt:lpstr>
      <vt:lpstr>Two key model assumptions</vt:lpstr>
      <vt:lpstr>Example</vt:lpstr>
      <vt:lpstr>Outputs and parameters</vt:lpstr>
      <vt:lpstr>Motivating Example: Class Differences by Degree</vt:lpstr>
      <vt:lpstr>Bandeen-Roche et al. (2006) </vt:lpstr>
      <vt:lpstr>PowerPoint Presentation</vt:lpstr>
      <vt:lpstr>Response Patterns in Latent Class Models</vt:lpstr>
      <vt:lpstr>How many patterns?</vt:lpstr>
      <vt:lpstr>Evaluating Model Fit</vt:lpstr>
      <vt:lpstr>Relative Model Fit</vt:lpstr>
      <vt:lpstr>Example: ACEs</vt:lpstr>
      <vt:lpstr>The Sum Score, “ACE” Score or Cumulative Risk Score (“CR”)</vt:lpstr>
      <vt:lpstr>Methodological Limitations of the ACE Sum Score</vt:lpstr>
      <vt:lpstr>Adverse Child Experiences and the Multiple Contexts of Child Development: Justifying a Latent Class Analysis</vt:lpstr>
      <vt:lpstr>Rethinking ACEs: Typologies of Adversity Using Latent Class Analysis (“LCA”)</vt:lpstr>
      <vt:lpstr>RESEARCH GOALS</vt:lpstr>
      <vt:lpstr>Sample Characteristics of the BRFSS</vt:lpstr>
      <vt:lpstr>ACES</vt:lpstr>
      <vt:lpstr>PowerPoint Presentation</vt:lpstr>
      <vt:lpstr>PowerPoint Presentation</vt:lpstr>
      <vt:lpstr>PowerPoint Presentation</vt:lpstr>
      <vt:lpstr>PowerPoint Presentation</vt:lpstr>
      <vt:lpstr>Your turn: ACEs</vt:lpstr>
      <vt:lpstr>Frequencies</vt:lpstr>
      <vt:lpstr>Fit Stats – 1C model</vt:lpstr>
      <vt:lpstr>Warning</vt:lpstr>
      <vt:lpstr>Fit Stats 2C – c-Class Models</vt:lpstr>
      <vt:lpstr>Elbow Plot</vt:lpstr>
      <vt:lpstr>PowerPoint Presentation</vt:lpstr>
      <vt:lpstr>I first went with the 5-Class Model</vt:lpstr>
      <vt:lpstr>PowerPoint Presentation</vt:lpstr>
      <vt:lpstr>PowerPoint Presentation</vt:lpstr>
      <vt:lpstr>PowerPoint Presentation</vt:lpstr>
      <vt:lpstr>PowerPoint Presentation</vt:lpstr>
      <vt:lpstr>PowerPoint Presentation</vt:lpstr>
      <vt:lpstr>Prediction</vt:lpstr>
      <vt:lpstr>Adding covariates</vt:lpstr>
      <vt:lpstr>Sex as Predictive of Latent Class Membership</vt:lpstr>
      <vt:lpstr>Logistic regression refresher</vt:lpstr>
      <vt:lpstr>PowerPoint Presentation</vt:lpstr>
      <vt:lpstr>Logistic (Multinomial) Regression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Barboza</dc:creator>
  <cp:lastModifiedBy>Barboza-Salerno, Gia</cp:lastModifiedBy>
  <cp:revision>50</cp:revision>
  <dcterms:created xsi:type="dcterms:W3CDTF">2021-11-07T20:33:49Z</dcterms:created>
  <dcterms:modified xsi:type="dcterms:W3CDTF">2025-04-21T11:46:28Z</dcterms:modified>
</cp:coreProperties>
</file>